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jLiOBhO3GwSC9ZuWCTsTD3lDZi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6176EE-5B72-4C25-90C9-51F05C171BDE}">
  <a:tblStyle styleId="{076176EE-5B72-4C25-90C9-51F05C171BD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B88CB63B-1924-4E8E-A47F-0A58CFFF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72ea32fb7d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372ea32fb7d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552" name="Google Shape;552;g372ea32fb7d_0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2ea32fb7d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372ea32fb7d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580" name="Google Shape;580;g372ea32fb7d_0_3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72ea32fb7d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372ea32fb7d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608" name="Google Shape;608;g372ea32fb7d_0_3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72ea32fb7d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72ea32fb7d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637" name="Google Shape;637;g372ea32fb7d_0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72ea32fb7d_0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72ea32fb7d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666" name="Google Shape;666;g372ea32fb7d_0_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72ea32fb7d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372ea32fb7d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696" name="Google Shape;696;g372ea32fb7d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72ea32fb7d_0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372ea32fb7d_0_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727" name="Google Shape;727;g372ea32fb7d_0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72ea32fb7d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372ea32fb7d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756" name="Google Shape;756;g372ea32fb7d_0_5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72ea32fb7d_0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72ea32fb7d_0_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786" name="Google Shape;786;g372ea32fb7d_0_5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72ea32fb7d_0_5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372ea32fb7d_0_5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816" name="Google Shape;816;g372ea32fb7d_0_5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3" name="Google Shape;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2ea32fb7d_0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372ea32fb7d_0_6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845" name="Google Shape;845;g372ea32fb7d_0_6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72ea32fb7d_0_6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72ea32fb7d_0_6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874" name="Google Shape;874;g372ea32fb7d_0_6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72ea32fb7d_0_6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g372ea32fb7d_0_6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03" name="Google Shape;903;g372ea32fb7d_0_6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72ea32fb7d_0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372ea32fb7d_0_7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32" name="Google Shape;932;g372ea32fb7d_0_7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72ea32fb7d_0_7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372ea32fb7d_0_7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61" name="Google Shape;961;g372ea32fb7d_0_7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72ea32fb7d_0_7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g372ea32fb7d_0_7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89" name="Google Shape;989;g372ea32fb7d_0_7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72ea32fb7d_0_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372ea32fb7d_0_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018" name="Google Shape;1018;g372ea32fb7d_0_8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72ea32fb7d_0_8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g372ea32fb7d_0_8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047" name="Google Shape;1047;g372ea32fb7d_0_8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72ea32fb7d_0_8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372ea32fb7d_0_8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076" name="Google Shape;1076;g372ea32fb7d_0_8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72ea32fb7d_0_9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372ea32fb7d_0_9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105" name="Google Shape;1105;g372ea32fb7d_0_9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09" name="Google Shape;10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134" name="Google Shape;113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72f89d003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9" name="Google Shape;1199;g372f89d003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200" name="Google Shape;1200;g372f89d0037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266" name="Google Shape;126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96" name="Google Shape;19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303" name="Google Shape;30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392" name="Google Shape;39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468" name="Google Shape;4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2ea32fb7d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72ea32fb7d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496" name="Google Shape;496;g372ea32fb7d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72ea32fb7d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372ea32fb7d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524" name="Google Shape;524;g372ea32fb7d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1853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1853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1"/>
              <a:buFont typeface="Arial"/>
              <a:buNone/>
              <a:defRPr b="0" i="0" sz="1801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2" type="body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" name="Google Shape;27;p19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title"/>
          </p:nvPr>
        </p:nvSpPr>
        <p:spPr>
          <a:xfrm>
            <a:off x="839789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1" type="body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b="1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idx="2" type="body"/>
          </p:nvPr>
        </p:nvSpPr>
        <p:spPr>
          <a:xfrm>
            <a:off x="839791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3" type="body"/>
          </p:nvPr>
        </p:nvSpPr>
        <p:spPr>
          <a:xfrm>
            <a:off x="6172203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b="1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idx="4" type="body"/>
          </p:nvPr>
        </p:nvSpPr>
        <p:spPr>
          <a:xfrm>
            <a:off x="6172203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6" name="Google Shape;36;p20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6" name="Google Shape;46;p22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3"/>
          <p:cNvSpPr txBox="1"/>
          <p:nvPr>
            <p:ph idx="1" type="body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1" name="Google Shape;51;p23"/>
          <p:cNvSpPr txBox="1"/>
          <p:nvPr>
            <p:ph idx="2" type="body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b="0" i="0" sz="14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4"/>
          <p:cNvSpPr/>
          <p:nvPr>
            <p:ph idx="2" type="pic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4"/>
          <p:cNvSpPr txBox="1"/>
          <p:nvPr>
            <p:ph idx="1" type="body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b="0" i="0" sz="14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 rot="5400000">
            <a:off x="3920335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74717" y="6408641"/>
            <a:ext cx="1616148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ⒸESTSOFT, ALL RIGHTS RESERVED.</a:t>
            </a:r>
            <a:endParaRPr b="0" i="0" sz="700" u="none" cap="none" strike="noStrik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30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yxEcrYQNmmJS_MRhiJbOnzybV0DTOLIK/view" TargetMode="External"/><Relationship Id="rId8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h5YzAVMYCiJKMsBk_cnYYBTh9-MnUJJy/view" TargetMode="External"/><Relationship Id="rId8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RznWanQWodKjYO0Zp9Mi6jHddiF7SeQp/view" TargetMode="External"/><Relationship Id="rId8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7TaO8Fiu1AZycekTncKpncHRz_KeFqoT/view" TargetMode="External"/><Relationship Id="rId8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7TaO8Fiu1AZycekTncKpncHRz_KeFqoT/view" TargetMode="External"/><Relationship Id="rId8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YOLV1NWqAwZi4gXQf5biBtk68I-L1y2K/view" TargetMode="External"/><Relationship Id="rId8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yxEcrYQNmmJS_MRhiJbOnzybV0DTOLIK/view" TargetMode="External"/><Relationship Id="rId8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s://github.com/username/youtube-clone" TargetMode="External"/><Relationship Id="rId8" Type="http://schemas.openxmlformats.org/officeDocument/2006/relationships/hyperlink" Target="https://github.com/username/youtube-clon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s://github.com/username/youtube-clone" TargetMode="External"/><Relationship Id="rId8" Type="http://schemas.openxmlformats.org/officeDocument/2006/relationships/hyperlink" Target="https://github.com/username/youtube-clon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10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hyperlink" Target="http://drive.google.com/file/d/1V2kFqykNanCdQaFap3Gs7PwQjt-1WrZx/view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hyperlink" Target="http://drive.google.com/file/d/1VilkylsVQgA-2FW5pW1ek9mDCB0Wt5ws/view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8.png"/><Relationship Id="rId8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0.png"/><Relationship Id="rId13" Type="http://schemas.openxmlformats.org/officeDocument/2006/relationships/image" Target="../media/image18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8.png"/><Relationship Id="rId13" Type="http://schemas.openxmlformats.org/officeDocument/2006/relationships/image" Target="../media/image25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9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4">
            <a:alphaModFix/>
          </a:blip>
          <a:srcRect b="4347" l="0" r="1098" t="0"/>
          <a:stretch/>
        </p:blipFill>
        <p:spPr>
          <a:xfrm>
            <a:off x="11131445" y="267026"/>
            <a:ext cx="602901" cy="14499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"/>
          <p:cNvSpPr txBox="1"/>
          <p:nvPr/>
        </p:nvSpPr>
        <p:spPr>
          <a:xfrm>
            <a:off x="4731613" y="239049"/>
            <a:ext cx="2115755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 – Digital Training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64920" y="1159150"/>
            <a:ext cx="5317500" cy="2235017"/>
            <a:chOff x="2971594" y="1695616"/>
            <a:chExt cx="5317500" cy="2235017"/>
          </a:xfrm>
        </p:grpSpPr>
        <p:sp>
          <p:nvSpPr>
            <p:cNvPr id="82" name="Google Shape;82;p4"/>
            <p:cNvSpPr txBox="1"/>
            <p:nvPr/>
          </p:nvSpPr>
          <p:spPr>
            <a:xfrm>
              <a:off x="2971594" y="2083533"/>
              <a:ext cx="53175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315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800">
                  <a:solidFill>
                    <a:schemeClr val="lt1"/>
                  </a:solidFill>
                </a:rPr>
                <a:t>유튜브 영상 클론 및 인터랙션 구현</a:t>
              </a:r>
              <a:endParaRPr/>
            </a:p>
            <a:p>
              <a:pPr indent="0" lvl="0" marL="0" marR="0" rtl="0" algn="l">
                <a:lnSpc>
                  <a:spcPct val="1315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 txBox="1"/>
            <p:nvPr/>
          </p:nvSpPr>
          <p:spPr>
            <a:xfrm>
              <a:off x="2971594" y="1695616"/>
              <a:ext cx="14414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㈜이스트소프트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4"/>
          <p:cNvSpPr/>
          <p:nvPr/>
        </p:nvSpPr>
        <p:spPr>
          <a:xfrm>
            <a:off x="8610279" y="5888582"/>
            <a:ext cx="3054743" cy="6675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D5D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8757764" y="6027409"/>
            <a:ext cx="2680001" cy="375740"/>
            <a:chOff x="8757764" y="6027409"/>
            <a:chExt cx="2680001" cy="375740"/>
          </a:xfrm>
        </p:grpSpPr>
        <p:pic>
          <p:nvPicPr>
            <p:cNvPr descr="EMB0000378c3f3d" id="86" name="Google Shape;86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257527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57764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4"/>
          <p:cNvSpPr txBox="1"/>
          <p:nvPr/>
        </p:nvSpPr>
        <p:spPr>
          <a:xfrm>
            <a:off x="6096000" y="3488068"/>
            <a:ext cx="5317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</a:t>
            </a:r>
            <a:r>
              <a:rPr b="1" lang="ko-KR" sz="2500">
                <a:solidFill>
                  <a:schemeClr val="lt1"/>
                </a:solidFill>
              </a:rPr>
              <a:t>재영</a:t>
            </a: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박</a:t>
            </a:r>
            <a:r>
              <a:rPr b="1" lang="ko-KR" sz="2500">
                <a:solidFill>
                  <a:schemeClr val="lt1"/>
                </a:solidFill>
              </a:rPr>
              <a:t>찬우</a:t>
            </a: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ko-KR" sz="2500">
                <a:solidFill>
                  <a:schemeClr val="lt1"/>
                </a:solidFill>
              </a:rPr>
              <a:t>손산, 정인웅</a:t>
            </a: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ko-KR" sz="2500">
                <a:solidFill>
                  <a:schemeClr val="lt1"/>
                </a:solidFill>
              </a:rPr>
              <a:t>장중원</a:t>
            </a:r>
            <a:endParaRPr/>
          </a:p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[멘토]</a:t>
            </a:r>
            <a:r>
              <a:rPr b="1" lang="ko-KR" sz="2500">
                <a:solidFill>
                  <a:schemeClr val="lt1"/>
                </a:solidFill>
              </a:rPr>
              <a:t>오현규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6145149" y="2799450"/>
            <a:ext cx="35862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CloneTube 2팀</a:t>
            </a:r>
            <a:endParaRPr b="1"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g372ea32fb7d_0_29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555" name="Google Shape;555;g372ea32fb7d_0_2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g372ea32fb7d_0_295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372ea32fb7d_0_295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558" name="Google Shape;558;g372ea32fb7d_0_295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559" name="Google Shape;559;g372ea32fb7d_0_295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60" name="Google Shape;560;g372ea32fb7d_0_295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1" name="Google Shape;561;g372ea32fb7d_0_295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372ea32fb7d_0_295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372ea32fb7d_0_295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372ea32fb7d_0_295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372ea32fb7d_0_295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372ea32fb7d_0_295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372ea32fb7d_0_295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g372ea32fb7d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g372ea32fb7d_0_295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570" name="Google Shape;570;g372ea32fb7d_0_2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g372ea32fb7d_0_2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g372ea32fb7d_0_295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573" name="Google Shape;573;g372ea32fb7d_0_295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</a:t>
              </a:r>
              <a:endParaRPr b="1" i="0" sz="22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574" name="Google Shape;574;g372ea32fb7d_0_29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g372ea32fb7d_0_295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g372ea32fb7d_0_295"/>
          <p:cNvSpPr txBox="1"/>
          <p:nvPr/>
        </p:nvSpPr>
        <p:spPr>
          <a:xfrm>
            <a:off x="861325" y="1789450"/>
            <a:ext cx="100014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구현된 웹 애플리케이션은 실제 YouTube와 유사한 레이아웃과 기능을 갖추고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시 데모 영상 및 실행 캡처 이미지 활용하여 프로젝트 구현 내용을 시각적으로 전달함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결과물 URL :  https://github.com/sson77/CloneTube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 저장소 : https://sson77.github.io/CloneTube/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g372ea32fb7d_0_33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583" name="Google Shape;583;g372ea32fb7d_0_3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g372ea32fb7d_0_335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372ea32fb7d_0_335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586" name="Google Shape;586;g372ea32fb7d_0_335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587" name="Google Shape;587;g372ea32fb7d_0_335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88" name="Google Shape;588;g372ea32fb7d_0_335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9" name="Google Shape;589;g372ea32fb7d_0_335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372ea32fb7d_0_335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372ea32fb7d_0_335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372ea32fb7d_0_335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372ea32fb7d_0_335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372ea32fb7d_0_335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372ea32fb7d_0_335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g372ea32fb7d_0_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g372ea32fb7d_0_335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598" name="Google Shape;598;g372ea32fb7d_0_3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g372ea32fb7d_0_3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g372ea32fb7d_0_335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601" name="Google Shape;601;g372ea32fb7d_0_335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</a:t>
              </a:r>
              <a:endParaRPr b="1" i="0" sz="22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602" name="Google Shape;602;g372ea32fb7d_0_33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g372ea32fb7d_0_335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g372ea32fb7d_0_335"/>
          <p:cNvSpPr txBox="1"/>
          <p:nvPr/>
        </p:nvSpPr>
        <p:spPr>
          <a:xfrm>
            <a:off x="861325" y="1789450"/>
            <a:ext cx="100014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구현된 웹 애플리케이션은 실제 YouTube와 유사한 레이아웃과 기능을 갖추고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시 데모 영상 및 실행 캡처 이미지 활용하여 프로젝트 구현 내용을 시각적으로 전달함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결과물 URL :  https://github.com/sson77/CloneTube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 저장소 : https://sson77.github.io/CloneTube/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g372ea32fb7d_0_362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611" name="Google Shape;611;g372ea32fb7d_0_3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g372ea32fb7d_0_362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372ea32fb7d_0_362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614" name="Google Shape;614;g372ea32fb7d_0_362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615" name="Google Shape;615;g372ea32fb7d_0_362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6" name="Google Shape;616;g372ea32fb7d_0_362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7" name="Google Shape;617;g372ea32fb7d_0_362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372ea32fb7d_0_362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72ea32fb7d_0_362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372ea32fb7d_0_362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372ea32fb7d_0_362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372ea32fb7d_0_362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372ea32fb7d_0_362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g372ea32fb7d_0_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g372ea32fb7d_0_362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626" name="Google Shape;626;g372ea32fb7d_0_3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g372ea32fb7d_0_3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8" name="Google Shape;628;g372ea32fb7d_0_362"/>
          <p:cNvGrpSpPr/>
          <p:nvPr/>
        </p:nvGrpSpPr>
        <p:grpSpPr>
          <a:xfrm>
            <a:off x="497463" y="1204753"/>
            <a:ext cx="10526224" cy="400200"/>
            <a:chOff x="541891" y="1430219"/>
            <a:chExt cx="10526224" cy="400200"/>
          </a:xfrm>
        </p:grpSpPr>
        <p:sp>
          <p:nvSpPr>
            <p:cNvPr id="629" name="Google Shape;629;g372ea32fb7d_0_362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      </a:t>
              </a:r>
              <a:r>
                <a:rPr b="1" lang="ko-KR" sz="2000">
                  <a:solidFill>
                    <a:schemeClr val="dk1"/>
                  </a:solidFill>
                </a:rPr>
                <a:t>메인 페이지 (홈 화면)</a:t>
              </a:r>
              <a:endParaRPr b="1" i="0" sz="20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630" name="Google Shape;630;g372ea32fb7d_0_36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g372ea32fb7d_0_362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g372ea32fb7d_0_362"/>
          <p:cNvSpPr txBox="1"/>
          <p:nvPr/>
        </p:nvSpPr>
        <p:spPr>
          <a:xfrm>
            <a:off x="861325" y="17894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3" name="Google Shape;633;g372ea32fb7d_0_3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124" y="1757550"/>
            <a:ext cx="10610824" cy="50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g372ea32fb7d_0_392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640" name="Google Shape;640;g372ea32fb7d_0_3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g372ea32fb7d_0_392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372ea32fb7d_0_392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643" name="Google Shape;643;g372ea32fb7d_0_392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644" name="Google Shape;644;g372ea32fb7d_0_392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45" name="Google Shape;645;g372ea32fb7d_0_392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6" name="Google Shape;646;g372ea32fb7d_0_392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372ea32fb7d_0_392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372ea32fb7d_0_392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72ea32fb7d_0_392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372ea32fb7d_0_392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372ea32fb7d_0_392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372ea32fb7d_0_392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g372ea32fb7d_0_3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g372ea32fb7d_0_392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655" name="Google Shape;655;g372ea32fb7d_0_3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g372ea32fb7d_0_3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" name="Google Shape;657;g372ea32fb7d_0_392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658" name="Google Shape;658;g372ea32fb7d_0_392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영상 상세 페이지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659" name="Google Shape;659;g372ea32fb7d_0_39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g372ea32fb7d_0_392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g372ea32fb7d_0_392"/>
          <p:cNvSpPr txBox="1"/>
          <p:nvPr/>
        </p:nvSpPr>
        <p:spPr>
          <a:xfrm>
            <a:off x="861325" y="17894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2" name="Google Shape;662;g372ea32fb7d_0_3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57" y="1741200"/>
            <a:ext cx="10623591" cy="49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g372ea32fb7d_0_422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669" name="Google Shape;669;g372ea32fb7d_0_4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g372ea32fb7d_0_422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372ea32fb7d_0_422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672" name="Google Shape;672;g372ea32fb7d_0_422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673" name="Google Shape;673;g372ea32fb7d_0_422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74" name="Google Shape;674;g372ea32fb7d_0_422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5" name="Google Shape;675;g372ea32fb7d_0_422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372ea32fb7d_0_422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372ea32fb7d_0_422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372ea32fb7d_0_422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372ea32fb7d_0_422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372ea32fb7d_0_422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372ea32fb7d_0_422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g372ea32fb7d_0_4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g372ea32fb7d_0_422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684" name="Google Shape;684;g372ea32fb7d_0_4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g372ea32fb7d_0_4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6" name="Google Shape;686;g372ea32fb7d_0_422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687" name="Google Shape;687;g372ea32fb7d_0_422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💬 댓글 기능</a:t>
              </a:r>
              <a:r>
                <a:rPr b="1" lang="ko-KR" sz="2100">
                  <a:solidFill>
                    <a:schemeClr val="dk1"/>
                  </a:solidFill>
                </a:rPr>
                <a:t> 구현 화면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688" name="Google Shape;688;g372ea32fb7d_0_42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9" name="Google Shape;689;g372ea32fb7d_0_422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g372ea32fb7d_0_422"/>
          <p:cNvSpPr txBox="1"/>
          <p:nvPr/>
        </p:nvSpPr>
        <p:spPr>
          <a:xfrm>
            <a:off x="861325" y="17894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1" name="Google Shape;691;g372ea32fb7d_0_4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799" y="1798125"/>
            <a:ext cx="7548849" cy="43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372ea32fb7d_0_4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5375" y="1776038"/>
            <a:ext cx="7385034" cy="44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g372ea32fb7d_0_453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699" name="Google Shape;699;g372ea32fb7d_0_4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0" name="Google Shape;700;g372ea32fb7d_0_453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372ea32fb7d_0_453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702" name="Google Shape;702;g372ea32fb7d_0_453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703" name="Google Shape;703;g372ea32fb7d_0_453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04" name="Google Shape;704;g372ea32fb7d_0_453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5" name="Google Shape;705;g372ea32fb7d_0_453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372ea32fb7d_0_453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372ea32fb7d_0_453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372ea32fb7d_0_453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372ea32fb7d_0_453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372ea32fb7d_0_453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372ea32fb7d_0_453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g372ea32fb7d_0_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3" name="Google Shape;713;g372ea32fb7d_0_453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714" name="Google Shape;714;g372ea32fb7d_0_4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g372ea32fb7d_0_4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6" name="Google Shape;716;g372ea32fb7d_0_453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717" name="Google Shape;717;g372ea32fb7d_0_453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👍 좋아요 / 👎 싫어요 버튼 인터랙션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718" name="Google Shape;718;g372ea32fb7d_0_45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g372ea32fb7d_0_453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g372ea32fb7d_0_453"/>
          <p:cNvSpPr txBox="1"/>
          <p:nvPr/>
        </p:nvSpPr>
        <p:spPr>
          <a:xfrm>
            <a:off x="861325" y="17894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1" name="Google Shape;721;g372ea32fb7d_0_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8525" y="1798125"/>
            <a:ext cx="6712174" cy="4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372ea32fb7d_0_4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3688" y="3170388"/>
            <a:ext cx="49625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372ea32fb7d_0_4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6988" y="4340075"/>
            <a:ext cx="549592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g372ea32fb7d_0_486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730" name="Google Shape;730;g372ea32fb7d_0_4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g372ea32fb7d_0_486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372ea32fb7d_0_486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733" name="Google Shape;733;g372ea32fb7d_0_486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734" name="Google Shape;734;g372ea32fb7d_0_486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35" name="Google Shape;735;g372ea32fb7d_0_486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6" name="Google Shape;736;g372ea32fb7d_0_486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372ea32fb7d_0_486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372ea32fb7d_0_486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372ea32fb7d_0_486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372ea32fb7d_0_486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372ea32fb7d_0_486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372ea32fb7d_0_486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g372ea32fb7d_0_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g372ea32fb7d_0_486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745" name="Google Shape;745;g372ea32fb7d_0_4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g372ea32fb7d_0_4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7" name="Google Shape;747;g372ea32fb7d_0_486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748" name="Google Shape;748;g372ea32fb7d_0_486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👍 좋아요 / 👎 싫어요</a:t>
              </a:r>
              <a:r>
                <a:rPr b="1" lang="ko-KR" sz="2100">
                  <a:solidFill>
                    <a:schemeClr val="dk1"/>
                  </a:solidFill>
                </a:rPr>
                <a:t> 버튼 인터랙션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749" name="Google Shape;749;g372ea32fb7d_0_48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0" name="Google Shape;750;g372ea32fb7d_0_486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g372ea32fb7d_0_486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2" name="Google Shape;752;g372ea32fb7d_0_486" title="좋아요  싫어요 버튼 인터랙션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875" y="1672025"/>
            <a:ext cx="10587302" cy="49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g372ea32fb7d_0_517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759" name="Google Shape;759;g372ea32fb7d_0_5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0" name="Google Shape;760;g372ea32fb7d_0_51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372ea32fb7d_0_51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762" name="Google Shape;762;g372ea32fb7d_0_51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763" name="Google Shape;763;g372ea32fb7d_0_51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64" name="Google Shape;764;g372ea32fb7d_0_51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65" name="Google Shape;765;g372ea32fb7d_0_517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372ea32fb7d_0_517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372ea32fb7d_0_517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372ea32fb7d_0_517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372ea32fb7d_0_517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372ea32fb7d_0_517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372ea32fb7d_0_517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g372ea32fb7d_0_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g372ea32fb7d_0_517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774" name="Google Shape;774;g372ea32fb7d_0_5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g372ea32fb7d_0_5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6" name="Google Shape;776;g372ea32fb7d_0_517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777" name="Google Shape;777;g372ea32fb7d_0_51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반응형 웹 재생 목록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778" name="Google Shape;778;g372ea32fb7d_0_51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9" name="Google Shape;779;g372ea32fb7d_0_517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g372ea32fb7d_0_517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1" name="Google Shape;781;g372ea32fb7d_0_5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750" y="1578825"/>
            <a:ext cx="7933203" cy="49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372ea32fb7d_0_5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7950" y="1851080"/>
            <a:ext cx="3803749" cy="469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g372ea32fb7d_0_551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789" name="Google Shape;789;g372ea32fb7d_0_5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g372ea32fb7d_0_551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372ea32fb7d_0_551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792" name="Google Shape;792;g372ea32fb7d_0_551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793" name="Google Shape;793;g372ea32fb7d_0_551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94" name="Google Shape;794;g372ea32fb7d_0_551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5" name="Google Shape;795;g372ea32fb7d_0_551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372ea32fb7d_0_551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372ea32fb7d_0_551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372ea32fb7d_0_551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g372ea32fb7d_0_551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372ea32fb7d_0_551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372ea32fb7d_0_551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g372ea32fb7d_0_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g372ea32fb7d_0_551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804" name="Google Shape;804;g372ea32fb7d_0_5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g372ea32fb7d_0_5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6" name="Google Shape;806;g372ea32fb7d_0_551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807" name="Google Shape;807;g372ea32fb7d_0_551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       🎬 </a:t>
              </a:r>
              <a:r>
                <a:rPr b="1" lang="ko-KR" sz="2100">
                  <a:solidFill>
                    <a:schemeClr val="dk1"/>
                  </a:solidFill>
                </a:rPr>
                <a:t>메인 페이지</a:t>
              </a:r>
              <a:r>
                <a:rPr b="1" lang="ko-KR" sz="2100">
                  <a:solidFill>
                    <a:schemeClr val="dk1"/>
                  </a:solidFill>
                </a:rPr>
                <a:t>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808" name="Google Shape;808;g372ea32fb7d_0_55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g372ea32fb7d_0_551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g372ea32fb7d_0_551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g372ea32fb7d_0_551"/>
          <p:cNvSpPr txBox="1"/>
          <p:nvPr/>
        </p:nvSpPr>
        <p:spPr>
          <a:xfrm>
            <a:off x="5476875" y="3986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</a:rPr>
              <a:t>주세요.</a:t>
            </a:r>
            <a:endParaRPr/>
          </a:p>
        </p:txBody>
      </p:sp>
      <p:pic>
        <p:nvPicPr>
          <p:cNvPr id="812" name="Google Shape;812;g372ea32fb7d_0_551" title="메인페이지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4283" y="1710760"/>
            <a:ext cx="10102925" cy="482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g372ea32fb7d_0_581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819" name="Google Shape;819;g372ea32fb7d_0_5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0" name="Google Shape;820;g372ea32fb7d_0_581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372ea32fb7d_0_581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822" name="Google Shape;822;g372ea32fb7d_0_581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823" name="Google Shape;823;g372ea32fb7d_0_581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4" name="Google Shape;824;g372ea32fb7d_0_581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5" name="Google Shape;825;g372ea32fb7d_0_581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372ea32fb7d_0_581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372ea32fb7d_0_581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372ea32fb7d_0_581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372ea32fb7d_0_581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372ea32fb7d_0_581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372ea32fb7d_0_581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g372ea32fb7d_0_5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g372ea32fb7d_0_581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834" name="Google Shape;834;g372ea32fb7d_0_5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g372ea32fb7d_0_5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6" name="Google Shape;836;g372ea32fb7d_0_581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837" name="Google Shape;837;g372ea32fb7d_0_581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   🎬 </a:t>
              </a:r>
              <a:r>
                <a:rPr b="1" lang="ko-KR" sz="2100">
                  <a:solidFill>
                    <a:schemeClr val="dk1"/>
                  </a:solidFill>
                </a:rPr>
                <a:t>상세 </a:t>
              </a:r>
              <a:r>
                <a:rPr b="1" lang="ko-KR" sz="2100">
                  <a:solidFill>
                    <a:schemeClr val="dk1"/>
                  </a:solidFill>
                </a:rPr>
                <a:t>페이지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838" name="Google Shape;838;g372ea32fb7d_0_58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g372ea32fb7d_0_581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g372ea32fb7d_0_581"/>
          <p:cNvSpPr txBox="1"/>
          <p:nvPr/>
        </p:nvSpPr>
        <p:spPr>
          <a:xfrm>
            <a:off x="759875" y="15703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1" name="Google Shape;841;g372ea32fb7d_0_581" title="상세페이지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625" y="1741200"/>
            <a:ext cx="10858075" cy="486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96" name="Google Shape;9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/>
            </a:p>
          </p:txBody>
        </p:sp>
        <p:grpSp>
          <p:nvGrpSpPr>
            <p:cNvPr id="99" name="Google Shape;99;p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0" name="Google Shape;100;p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1" name="Google Shape;101;p5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" name="Google Shape;102;p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477" y="2016033"/>
            <a:ext cx="3596185" cy="358156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5534038" y="1879997"/>
            <a:ext cx="6551489" cy="3853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i="0" lang="ko-KR" sz="25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 개요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 팀 구성 및 역할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 수행 절차 및 방법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 수행 경과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자체 평가 의견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g372ea32fb7d_0_63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848" name="Google Shape;848;g372ea32fb7d_0_6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g372ea32fb7d_0_635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372ea32fb7d_0_635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851" name="Google Shape;851;g372ea32fb7d_0_635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852" name="Google Shape;852;g372ea32fb7d_0_635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53" name="Google Shape;853;g372ea32fb7d_0_635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54" name="Google Shape;854;g372ea32fb7d_0_635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372ea32fb7d_0_635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372ea32fb7d_0_635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372ea32fb7d_0_635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372ea32fb7d_0_635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372ea32fb7d_0_635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372ea32fb7d_0_635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g372ea32fb7d_0_6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g372ea32fb7d_0_635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863" name="Google Shape;863;g372ea32fb7d_0_6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g372ea32fb7d_0_6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5" name="Google Shape;865;g372ea32fb7d_0_635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866" name="Google Shape;866;g372ea32fb7d_0_635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🎬 </a:t>
              </a:r>
              <a:r>
                <a:rPr b="1" lang="ko-KR" sz="2100">
                  <a:solidFill>
                    <a:schemeClr val="dk1"/>
                  </a:solidFill>
                </a:rPr>
                <a:t>구독</a:t>
              </a:r>
              <a:r>
                <a:rPr b="1" lang="ko-KR" sz="2100">
                  <a:solidFill>
                    <a:schemeClr val="dk1"/>
                  </a:solidFill>
                </a:rPr>
                <a:t> 페이지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867" name="Google Shape;867;g372ea32fb7d_0_63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8" name="Google Shape;868;g372ea32fb7d_0_635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g372ea32fb7d_0_635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0" name="Google Shape;870;g372ea32fb7d_0_635" title="구독페이지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6750" y="1798125"/>
            <a:ext cx="10397952" cy="4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g372ea32fb7d_0_667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877" name="Google Shape;877;g372ea32fb7d_0_6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g372ea32fb7d_0_66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372ea32fb7d_0_66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880" name="Google Shape;880;g372ea32fb7d_0_66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881" name="Google Shape;881;g372ea32fb7d_0_66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82" name="Google Shape;882;g372ea32fb7d_0_66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83" name="Google Shape;883;g372ea32fb7d_0_667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372ea32fb7d_0_667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372ea32fb7d_0_667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g372ea32fb7d_0_667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g372ea32fb7d_0_667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372ea32fb7d_0_667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g372ea32fb7d_0_667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g372ea32fb7d_0_6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1" name="Google Shape;891;g372ea32fb7d_0_667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892" name="Google Shape;892;g372ea32fb7d_0_6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g372ea32fb7d_0_6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4" name="Google Shape;894;g372ea32fb7d_0_667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895" name="Google Shape;895;g372ea32fb7d_0_66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🎬 </a:t>
              </a:r>
              <a:r>
                <a:rPr b="1" lang="ko-KR" sz="2100">
                  <a:solidFill>
                    <a:schemeClr val="dk1"/>
                  </a:solidFill>
                </a:rPr>
                <a:t>구독 페이지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896" name="Google Shape;896;g372ea32fb7d_0_66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7" name="Google Shape;897;g372ea32fb7d_0_667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8" name="Google Shape;898;g372ea32fb7d_0_667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9" name="Google Shape;899;g372ea32fb7d_0_667" title="구독페이지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713" y="1620250"/>
            <a:ext cx="10306224" cy="49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905;g372ea32fb7d_0_699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906" name="Google Shape;906;g372ea32fb7d_0_6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g372ea32fb7d_0_699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372ea32fb7d_0_699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909" name="Google Shape;909;g372ea32fb7d_0_699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910" name="Google Shape;910;g372ea32fb7d_0_699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11" name="Google Shape;911;g372ea32fb7d_0_699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2" name="Google Shape;912;g372ea32fb7d_0_699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372ea32fb7d_0_699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372ea32fb7d_0_699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372ea32fb7d_0_699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372ea32fb7d_0_699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g372ea32fb7d_0_699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g372ea32fb7d_0_699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9" name="Google Shape;919;g372ea32fb7d_0_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g372ea32fb7d_0_699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921" name="Google Shape;921;g372ea32fb7d_0_6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g372ea32fb7d_0_6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3" name="Google Shape;923;g372ea32fb7d_0_699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924" name="Google Shape;924;g372ea32fb7d_0_699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💬 댓글 기능</a:t>
              </a:r>
              <a:r>
                <a:rPr b="1" lang="ko-KR" sz="2100">
                  <a:solidFill>
                    <a:schemeClr val="dk1"/>
                  </a:solidFill>
                </a:rPr>
                <a:t> 구현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925" name="Google Shape;925;g372ea32fb7d_0_69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6" name="Google Shape;926;g372ea32fb7d_0_699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g372ea32fb7d_0_699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8" name="Google Shape;928;g372ea32fb7d_0_699" title="댓글구현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8525" y="1697925"/>
            <a:ext cx="10410451" cy="49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g372ea32fb7d_0_728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935" name="Google Shape;935;g372ea32fb7d_0_7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" name="Google Shape;936;g372ea32fb7d_0_728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372ea32fb7d_0_728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938" name="Google Shape;938;g372ea32fb7d_0_728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939" name="Google Shape;939;g372ea32fb7d_0_728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40" name="Google Shape;940;g372ea32fb7d_0_728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1" name="Google Shape;941;g372ea32fb7d_0_728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372ea32fb7d_0_728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372ea32fb7d_0_728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372ea32fb7d_0_728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372ea32fb7d_0_728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372ea32fb7d_0_728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372ea32fb7d_0_728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g372ea32fb7d_0_7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g372ea32fb7d_0_728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950" name="Google Shape;950;g372ea32fb7d_0_7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g372ea32fb7d_0_7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2" name="Google Shape;952;g372ea32fb7d_0_728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953" name="Google Shape;953;g372ea32fb7d_0_728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👍 좋아요 / 👎 싫어요 버튼 인터랙션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954" name="Google Shape;954;g372ea32fb7d_0_728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g372ea32fb7d_0_728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6" name="Google Shape;956;g372ea32fb7d_0_728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7" name="Google Shape;957;g372ea32fb7d_0_728" title="좋아요  싫어요 버튼 인터랙션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450" y="1741206"/>
            <a:ext cx="10603752" cy="490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g372ea32fb7d_0_757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964" name="Google Shape;964;g372ea32fb7d_0_7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5" name="Google Shape;965;g372ea32fb7d_0_75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372ea32fb7d_0_75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967" name="Google Shape;967;g372ea32fb7d_0_75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968" name="Google Shape;968;g372ea32fb7d_0_75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69" name="Google Shape;969;g372ea32fb7d_0_75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0" name="Google Shape;970;g372ea32fb7d_0_757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372ea32fb7d_0_757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372ea32fb7d_0_757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372ea32fb7d_0_757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372ea32fb7d_0_757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372ea32fb7d_0_757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372ea32fb7d_0_757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g372ea32fb7d_0_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8" name="Google Shape;978;g372ea32fb7d_0_757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979" name="Google Shape;979;g372ea32fb7d_0_7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g372ea32fb7d_0_7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1" name="Google Shape;981;g372ea32fb7d_0_757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982" name="Google Shape;982;g372ea32fb7d_0_75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🎬 YouTube 클론 프로젝트 결과 보고서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983" name="Google Shape;983;g372ea32fb7d_0_75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4" name="Google Shape;984;g372ea32fb7d_0_757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5" name="Google Shape;985;g372ea32fb7d_0_757"/>
          <p:cNvSpPr txBox="1"/>
          <p:nvPr/>
        </p:nvSpPr>
        <p:spPr>
          <a:xfrm>
            <a:off x="718450" y="1756700"/>
            <a:ext cx="100014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프로젝트명: YouTube 클론 웹사이트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목표: YouTube의 메인 화면 및 영상 상세 페이지를 HTML, CSS, JavaScript를 사용해 클론 제작하고, 일부 사용자 인터랙션 기능을 구현한다.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개발환경: IntelliJ, HTML, CSS, JavaScript(ES6), GitHub(배포)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GitHub:</a:t>
            </a:r>
            <a:r>
              <a:rPr lang="ko-KR" sz="1800">
                <a:solidFill>
                  <a:schemeClr val="dk1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https://github.com/sson77/CloneTube</a:t>
            </a:r>
            <a:br>
              <a:rPr lang="ko-KR" sz="1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</a:br>
            <a:endParaRPr sz="1800" u="sng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URL: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https://sson77.github.io/CloneTube/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g372ea32fb7d_0_787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992" name="Google Shape;992;g372ea32fb7d_0_7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3" name="Google Shape;993;g372ea32fb7d_0_78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372ea32fb7d_0_78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995" name="Google Shape;995;g372ea32fb7d_0_78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996" name="Google Shape;996;g372ea32fb7d_0_78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97" name="Google Shape;997;g372ea32fb7d_0_78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8" name="Google Shape;998;g372ea32fb7d_0_787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372ea32fb7d_0_787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372ea32fb7d_0_787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372ea32fb7d_0_787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372ea32fb7d_0_787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372ea32fb7d_0_787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g372ea32fb7d_0_787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g372ea32fb7d_0_7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" name="Google Shape;1006;g372ea32fb7d_0_787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007" name="Google Shape;1007;g372ea32fb7d_0_7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g372ea32fb7d_0_7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9" name="Google Shape;1009;g372ea32fb7d_0_787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010" name="Google Shape;1010;g372ea32fb7d_0_78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✅ 1단계: 메인 화면 구현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011" name="Google Shape;1011;g372ea32fb7d_0_78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g372ea32fb7d_0_787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g372ea32fb7d_0_787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14" name="Google Shape;1014;g372ea32fb7d_0_787"/>
          <p:cNvGraphicFramePr/>
          <p:nvPr/>
        </p:nvGraphicFramePr>
        <p:xfrm>
          <a:off x="887100" y="17455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{B88CB63B-1924-4E8E-A47F-0A58CFFF4A91}</a:tableStyleId>
              </a:tblPr>
              <a:tblGrid>
                <a:gridCol w="3429000"/>
                <a:gridCol w="1078825"/>
                <a:gridCol w="5779175"/>
              </a:tblGrid>
              <a:tr h="36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구성 요소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구현 여부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상세 내용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상단 네비게이션 바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로고, 검색창, 사용자 아이콘 포함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좌측 사이드바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홈, 구독 메뉴 구현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썸네일 카드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최소 8개 이상 카드 구성 (영상 제목, 채널명, 조회수, 업로드 날짜 포함)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마우스 호버 애니메이션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썸네일에 hover 시 애니메이션 구현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로고/ 홈 버튼 클릭 시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페이지 상단 리로드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검색창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UI</a:t>
                      </a:r>
                      <a:r>
                        <a:rPr lang="ko-KR"/>
                        <a:t>만 구현, 기능은 유투브 실제 페이지에서 검색 가능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사용자 아이콘 클릭시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</a:t>
                      </a:r>
                      <a:r>
                        <a:rPr lang="ko-KR"/>
                        <a:t>계정 정보 UI 표시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구독 버튼 클릭 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구독 전용 페이지로 이동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g372ea32fb7d_0_831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1021" name="Google Shape;1021;g372ea32fb7d_0_8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" name="Google Shape;1022;g372ea32fb7d_0_831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372ea32fb7d_0_831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024" name="Google Shape;1024;g372ea32fb7d_0_831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025" name="Google Shape;1025;g372ea32fb7d_0_831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26" name="Google Shape;1026;g372ea32fb7d_0_831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7" name="Google Shape;1027;g372ea32fb7d_0_831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g372ea32fb7d_0_831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g372ea32fb7d_0_831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372ea32fb7d_0_831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372ea32fb7d_0_831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372ea32fb7d_0_831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372ea32fb7d_0_831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Google Shape;1034;g372ea32fb7d_0_8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oogle Shape;1035;g372ea32fb7d_0_831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036" name="Google Shape;1036;g372ea32fb7d_0_8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Google Shape;1037;g372ea32fb7d_0_8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8" name="Google Shape;1038;g372ea32fb7d_0_831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039" name="Google Shape;1039;g372ea32fb7d_0_831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✅ 2단계: 영상 상세 페이지 및 URL 구조 설계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040" name="Google Shape;1040;g372ea32fb7d_0_83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1" name="Google Shape;1041;g372ea32fb7d_0_831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2" name="Google Shape;1042;g372ea32fb7d_0_831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3" name="Google Shape;1043;g372ea32fb7d_0_831"/>
          <p:cNvGraphicFramePr/>
          <p:nvPr/>
        </p:nvGraphicFramePr>
        <p:xfrm>
          <a:off x="887100" y="17455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{B88CB63B-1924-4E8E-A47F-0A58CFFF4A91}</a:tableStyleId>
              </a:tblPr>
              <a:tblGrid>
                <a:gridCol w="3429000"/>
                <a:gridCol w="1078825"/>
                <a:gridCol w="5779175"/>
              </a:tblGrid>
              <a:tr h="36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구성 요소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구현 여부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상세 내용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📂 URL 구조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각 영상 클릭 시 다음과 같은 형태로 이동:video.html?videoId=1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URL </a:t>
                      </a:r>
                      <a:r>
                        <a:rPr lang="ko-KR"/>
                        <a:t>파라미터 값 읽기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JSON</a:t>
                      </a:r>
                      <a:r>
                        <a:rPr lang="ko-KR"/>
                        <a:t>형식 데이터  videoid 구분을 통해 데이터 가져 옴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영상 iframe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Youtube </a:t>
                      </a:r>
                      <a:r>
                        <a:rPr lang="ko-KR"/>
                        <a:t>퍼가기 기능 으로 iframe삽입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제목, 채널명, 조회수, 업로드일 </a:t>
                      </a:r>
                      <a:r>
                        <a:rPr lang="ko-KR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영상별 데이터에 따라 동적으로 렌더링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 영역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각 영상에 따라 동적으로 렌더링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    </a:t>
                      </a:r>
                      <a:r>
                        <a:rPr b="1" lang="ko-KR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💬</a:t>
                      </a:r>
                      <a:r>
                        <a:rPr lang="ko-KR"/>
                        <a:t>댓글 기능 구현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댓글 작성 후 엔터키 입력 시, 아래에 댓글 렌더링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페이지 새로고침 시 댓글 유지되지 않은 (로컬 저장 미사용)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👍 좋아요 / 👎 싫어요</a:t>
                      </a:r>
                      <a:r>
                        <a:rPr lang="ko-KR" sz="1500"/>
                        <a:t> 기능 구현</a:t>
                      </a:r>
                      <a:r>
                        <a:rPr lang="ko-KR" sz="1500"/>
                        <a:t>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각 버튼 클릭 시 좋아요  +1 씩 증가 , 싫어요 -1씩 감소 카운트 표시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좋아요, 싫어요 동시에 선택 불가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📱</a:t>
                      </a:r>
                      <a:r>
                        <a:rPr lang="ko-KR"/>
                        <a:t>반응형 웹 구현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영상 상세 페이지 우측에 재생 목록 구현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화면 크기에 따라 위로 배치되도록 반응형 웹 적용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g372ea32fb7d_0_859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1050" name="Google Shape;1050;g372ea32fb7d_0_8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1" name="Google Shape;1051;g372ea32fb7d_0_859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372ea32fb7d_0_859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053" name="Google Shape;1053;g372ea32fb7d_0_859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054" name="Google Shape;1054;g372ea32fb7d_0_859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55" name="Google Shape;1055;g372ea32fb7d_0_859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6" name="Google Shape;1056;g372ea32fb7d_0_859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g372ea32fb7d_0_859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g372ea32fb7d_0_859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372ea32fb7d_0_859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g372ea32fb7d_0_859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g372ea32fb7d_0_859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372ea32fb7d_0_859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3" name="Google Shape;1063;g372ea32fb7d_0_8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4" name="Google Shape;1064;g372ea32fb7d_0_859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065" name="Google Shape;1065;g372ea32fb7d_0_8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g372ea32fb7d_0_8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7" name="Google Shape;1067;g372ea32fb7d_0_859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068" name="Google Shape;1068;g372ea32fb7d_0_859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✅ 3단계: 사용자 인터랙션 기능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069" name="Google Shape;1069;g372ea32fb7d_0_85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0" name="Google Shape;1070;g372ea32fb7d_0_859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1" name="Google Shape;1071;g372ea32fb7d_0_859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2" name="Google Shape;1072;g372ea32fb7d_0_859"/>
          <p:cNvSpPr txBox="1"/>
          <p:nvPr/>
        </p:nvSpPr>
        <p:spPr>
          <a:xfrm>
            <a:off x="718450" y="1756700"/>
            <a:ext cx="100014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💬 댓글 기능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작성 후 버튼 클릭 시 아래에 댓글 렌더링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새로고침 시 댓글 유지되지 않음 (로컬 저장 미사용)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👍 좋아요 / 👎 싫어요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버튼 클릭 시, 좋아요 +1 증가, 싫어요 -1 감소 카운트 표시 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좋아요/싫어요는 동시 선택 불가 (한쪽 선택 시 다른 쪽 선택 해제)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📱 반응형 재생목록 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상세 페이지 우측에 재생 목록 구현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크기에 따라 위로 배치되도록 반응형 적용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g372ea32fb7d_0_887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1079" name="Google Shape;1079;g372ea32fb7d_0_8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0" name="Google Shape;1080;g372ea32fb7d_0_88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372ea32fb7d_0_88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082" name="Google Shape;1082;g372ea32fb7d_0_88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083" name="Google Shape;1083;g372ea32fb7d_0_88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84" name="Google Shape;1084;g372ea32fb7d_0_88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5" name="Google Shape;1085;g372ea32fb7d_0_887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372ea32fb7d_0_887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g372ea32fb7d_0_887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g372ea32fb7d_0_887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g372ea32fb7d_0_887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g372ea32fb7d_0_887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372ea32fb7d_0_887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Google Shape;1092;g372ea32fb7d_0_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g372ea32fb7d_0_887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094" name="Google Shape;1094;g372ea32fb7d_0_8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g372ea32fb7d_0_8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g372ea32fb7d_0_887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097" name="Google Shape;1097;g372ea32fb7d_0_88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🗂️ GitHub 커밋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098" name="Google Shape;1098;g372ea32fb7d_0_88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g372ea32fb7d_0_887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0" name="Google Shape;1100;g372ea32fb7d_0_887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1" name="Google Shape;1101;g372ea32fb7d_0_887"/>
          <p:cNvSpPr txBox="1"/>
          <p:nvPr/>
        </p:nvSpPr>
        <p:spPr>
          <a:xfrm>
            <a:off x="718450" y="1756700"/>
            <a:ext cx="100014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세팅 및 UI 레이아웃 설계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 썸네일 구성 및 스타일링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 URL 설계 및 iframe 임베딩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및 좋아요 기능 자바스크립트 구현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스타일 적용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g372ea32fb7d_0_915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1108" name="Google Shape;1108;g372ea32fb7d_0_9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" name="Google Shape;1109;g372ea32fb7d_0_915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372ea32fb7d_0_915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111" name="Google Shape;1111;g372ea32fb7d_0_915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112" name="Google Shape;1112;g372ea32fb7d_0_915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13" name="Google Shape;1113;g372ea32fb7d_0_915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4" name="Google Shape;1114;g372ea32fb7d_0_915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372ea32fb7d_0_915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g372ea32fb7d_0_915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g372ea32fb7d_0_915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g372ea32fb7d_0_915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g372ea32fb7d_0_915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372ea32fb7d_0_915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1" name="Google Shape;1121;g372ea32fb7d_0_9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g372ea32fb7d_0_915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123" name="Google Shape;1123;g372ea32fb7d_0_9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g372ea32fb7d_0_9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5" name="Google Shape;1125;g372ea32fb7d_0_915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126" name="Google Shape;1126;g372ea32fb7d_0_915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🚀 배포 결과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127" name="Google Shape;1127;g372ea32fb7d_0_91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g372ea32fb7d_0_915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9" name="Google Shape;1129;g372ea32fb7d_0_915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0" name="Google Shape;1130;g372ea32fb7d_0_915"/>
          <p:cNvSpPr txBox="1"/>
          <p:nvPr/>
        </p:nvSpPr>
        <p:spPr>
          <a:xfrm>
            <a:off x="718450" y="1756700"/>
            <a:ext cx="10001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GitHub:</a:t>
            </a:r>
            <a:r>
              <a:rPr lang="ko-KR" sz="1800">
                <a:solidFill>
                  <a:schemeClr val="dk1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https://github.com/sson77/CloneTube</a:t>
            </a:r>
            <a:br>
              <a:rPr lang="ko-KR" sz="1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</a:br>
            <a:endParaRPr sz="1800" u="sng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URL: https://sson77.github.io/CloneTube/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12" name="Google Shape;11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6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개요</a:t>
              </a:r>
              <a:endParaRPr/>
            </a:p>
          </p:txBody>
        </p:sp>
        <p:grpSp>
          <p:nvGrpSpPr>
            <p:cNvPr id="115" name="Google Shape;115;p6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16" name="Google Shape;116;p6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7" name="Google Shape;117;p6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" name="Google Shape;118;p6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405" y="6211175"/>
            <a:ext cx="1158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9" y="1868799"/>
            <a:ext cx="27717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5766" y="984649"/>
            <a:ext cx="11144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2635" y="1603671"/>
            <a:ext cx="13906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6"/>
          <p:cNvGrpSpPr/>
          <p:nvPr/>
        </p:nvGrpSpPr>
        <p:grpSpPr>
          <a:xfrm>
            <a:off x="413320" y="2213620"/>
            <a:ext cx="10883758" cy="4369065"/>
            <a:chOff x="413320" y="2213620"/>
            <a:chExt cx="10883758" cy="4369065"/>
          </a:xfrm>
        </p:grpSpPr>
        <p:grpSp>
          <p:nvGrpSpPr>
            <p:cNvPr id="130" name="Google Shape;130;p6"/>
            <p:cNvGrpSpPr/>
            <p:nvPr/>
          </p:nvGrpSpPr>
          <p:grpSpPr>
            <a:xfrm>
              <a:off x="413320" y="2213620"/>
              <a:ext cx="2122308" cy="3832181"/>
              <a:chOff x="501797" y="2344962"/>
              <a:chExt cx="2122308" cy="3832181"/>
            </a:xfrm>
          </p:grpSpPr>
          <p:grpSp>
            <p:nvGrpSpPr>
              <p:cNvPr id="131" name="Google Shape;131;p6"/>
              <p:cNvGrpSpPr/>
              <p:nvPr/>
            </p:nvGrpSpPr>
            <p:grpSpPr>
              <a:xfrm>
                <a:off x="501798" y="2567441"/>
                <a:ext cx="2122307" cy="3609702"/>
                <a:chOff x="541891" y="2567441"/>
                <a:chExt cx="2122307" cy="3609702"/>
              </a:xfrm>
            </p:grpSpPr>
            <p:sp>
              <p:nvSpPr>
                <p:cNvPr id="132" name="Google Shape;132;p6"/>
                <p:cNvSpPr/>
                <p:nvPr/>
              </p:nvSpPr>
              <p:spPr>
                <a:xfrm>
                  <a:off x="541891" y="2567441"/>
                  <a:ext cx="2122307" cy="3609702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FCFDFE"/>
                </a:solidFill>
                <a:ln>
                  <a:noFill/>
                </a:ln>
                <a:effectLst>
                  <a:outerShdw blurRad="63500" sx="102000" rotWithShape="0" algn="ctr" sy="102000">
                    <a:srgbClr val="3378C8">
                      <a:alpha val="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6"/>
                <p:cNvSpPr/>
                <p:nvPr/>
              </p:nvSpPr>
              <p:spPr>
                <a:xfrm>
                  <a:off x="541891" y="6034088"/>
                  <a:ext cx="2122306" cy="143055"/>
                </a:xfrm>
                <a:prstGeom prst="rect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4" name="Google Shape;134;p6"/>
              <p:cNvSpPr txBox="1"/>
              <p:nvPr/>
            </p:nvSpPr>
            <p:spPr>
              <a:xfrm>
                <a:off x="710830" y="3060042"/>
                <a:ext cx="1704241" cy="9805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주제 및 선정 배경, </a:t>
                </a:r>
                <a:b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기획의도</a:t>
                </a:r>
                <a:endParaRPr/>
              </a:p>
            </p:txBody>
          </p:sp>
          <p:grpSp>
            <p:nvGrpSpPr>
              <p:cNvPr id="135" name="Google Shape;135;p6"/>
              <p:cNvGrpSpPr/>
              <p:nvPr/>
            </p:nvGrpSpPr>
            <p:grpSpPr>
              <a:xfrm>
                <a:off x="1388467" y="2344962"/>
                <a:ext cx="418718" cy="416501"/>
                <a:chOff x="427587" y="2066948"/>
                <a:chExt cx="912263" cy="907435"/>
              </a:xfrm>
            </p:grpSpPr>
            <p:sp>
              <p:nvSpPr>
                <p:cNvPr id="136" name="Google Shape;136;p6"/>
                <p:cNvSpPr/>
                <p:nvPr/>
              </p:nvSpPr>
              <p:spPr>
                <a:xfrm>
                  <a:off x="450324" y="2128945"/>
                  <a:ext cx="889526" cy="766832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3378C8"/>
                </a:solidFill>
                <a:ln cap="flat" cmpd="sng" w="12700">
                  <a:solidFill>
                    <a:srgbClr val="3378C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6"/>
                <p:cNvSpPr/>
                <p:nvPr/>
              </p:nvSpPr>
              <p:spPr>
                <a:xfrm rot="4666750">
                  <a:off x="505813" y="2117833"/>
                  <a:ext cx="667576" cy="698546"/>
                </a:xfrm>
                <a:custGeom>
                  <a:rect b="b" l="l" r="r" t="t"/>
                  <a:pathLst>
                    <a:path extrusionOk="0" h="766419" w="751712">
                      <a:moveTo>
                        <a:pt x="0" y="497894"/>
                      </a:moveTo>
                      <a:lnTo>
                        <a:pt x="107134" y="3253"/>
                      </a:lnTo>
                      <a:lnTo>
                        <a:pt x="119855" y="0"/>
                      </a:lnTo>
                      <a:lnTo>
                        <a:pt x="751712" y="649798"/>
                      </a:lnTo>
                      <a:lnTo>
                        <a:pt x="749455" y="660217"/>
                      </a:lnTo>
                      <a:lnTo>
                        <a:pt x="334147" y="766419"/>
                      </a:lnTo>
                      <a:lnTo>
                        <a:pt x="0" y="4978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069C2">
                        <a:alpha val="13725"/>
                      </a:srgbClr>
                    </a:gs>
                    <a:gs pos="69000">
                      <a:srgbClr val="FFFFFF">
                        <a:alpha val="2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50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6"/>
                <p:cNvSpPr txBox="1"/>
                <p:nvPr/>
              </p:nvSpPr>
              <p:spPr>
                <a:xfrm>
                  <a:off x="616568" y="2271884"/>
                  <a:ext cx="557043" cy="702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9" name="Google Shape;139;p6"/>
              <p:cNvSpPr txBox="1"/>
              <p:nvPr/>
            </p:nvSpPr>
            <p:spPr>
              <a:xfrm>
                <a:off x="501797" y="4453027"/>
                <a:ext cx="2122200" cy="129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YouTube의 주요 기능을 클론하여, 사용자 친화적인 영상 플랫폼 인터페이스 및 인터랙션을 구현하는 웹 애플리케이션 개발</a:t>
                </a:r>
                <a:r>
                  <a:rPr b="1" i="0" lang="ko-KR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b="1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40" name="Google Shape;140;p6"/>
              <p:cNvCxnSpPr/>
              <p:nvPr/>
            </p:nvCxnSpPr>
            <p:spPr>
              <a:xfrm>
                <a:off x="1458728" y="4260129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1" name="Google Shape;141;p6"/>
            <p:cNvGrpSpPr/>
            <p:nvPr/>
          </p:nvGrpSpPr>
          <p:grpSpPr>
            <a:xfrm>
              <a:off x="2597532" y="2213620"/>
              <a:ext cx="2124457" cy="4369065"/>
              <a:chOff x="2576367" y="2207850"/>
              <a:chExt cx="2124457" cy="4369065"/>
            </a:xfrm>
          </p:grpSpPr>
          <p:grpSp>
            <p:nvGrpSpPr>
              <p:cNvPr id="142" name="Google Shape;142;p6"/>
              <p:cNvGrpSpPr/>
              <p:nvPr/>
            </p:nvGrpSpPr>
            <p:grpSpPr>
              <a:xfrm>
                <a:off x="2578517" y="2430329"/>
                <a:ext cx="2122307" cy="3609702"/>
                <a:chOff x="2815881" y="2567441"/>
                <a:chExt cx="2122307" cy="3609702"/>
              </a:xfrm>
            </p:grpSpPr>
            <p:sp>
              <p:nvSpPr>
                <p:cNvPr id="143" name="Google Shape;143;p6"/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rotWithShape="0" algn="ctr" sy="102000">
                    <a:srgbClr val="FFD85C">
                      <a:alpha val="2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6"/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5" name="Google Shape;145;p6"/>
              <p:cNvGrpSpPr/>
              <p:nvPr/>
            </p:nvGrpSpPr>
            <p:grpSpPr>
              <a:xfrm>
                <a:off x="3472264" y="2207850"/>
                <a:ext cx="418718" cy="380422"/>
                <a:chOff x="427587" y="2066948"/>
                <a:chExt cx="912263" cy="828829"/>
              </a:xfrm>
            </p:grpSpPr>
            <p:sp>
              <p:nvSpPr>
                <p:cNvPr id="146" name="Google Shape;146;p6"/>
                <p:cNvSpPr/>
                <p:nvPr/>
              </p:nvSpPr>
              <p:spPr>
                <a:xfrm>
                  <a:off x="450324" y="2128945"/>
                  <a:ext cx="889526" cy="766832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FFD85C"/>
                </a:solidFill>
                <a:ln cap="flat" cmpd="sng" w="12700">
                  <a:solidFill>
                    <a:srgbClr val="FFD8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6"/>
                <p:cNvSpPr/>
                <p:nvPr/>
              </p:nvSpPr>
              <p:spPr>
                <a:xfrm rot="4666750">
                  <a:off x="505813" y="2117833"/>
                  <a:ext cx="667576" cy="698546"/>
                </a:xfrm>
                <a:custGeom>
                  <a:rect b="b" l="l" r="r" t="t"/>
                  <a:pathLst>
                    <a:path extrusionOk="0" h="766419" w="751712">
                      <a:moveTo>
                        <a:pt x="0" y="497894"/>
                      </a:moveTo>
                      <a:lnTo>
                        <a:pt x="107134" y="3253"/>
                      </a:lnTo>
                      <a:lnTo>
                        <a:pt x="119855" y="0"/>
                      </a:lnTo>
                      <a:lnTo>
                        <a:pt x="751712" y="649798"/>
                      </a:lnTo>
                      <a:lnTo>
                        <a:pt x="749455" y="660217"/>
                      </a:lnTo>
                      <a:lnTo>
                        <a:pt x="334147" y="766419"/>
                      </a:lnTo>
                      <a:lnTo>
                        <a:pt x="0" y="4978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D85C">
                        <a:alpha val="38823"/>
                      </a:srgbClr>
                    </a:gs>
                    <a:gs pos="69000">
                      <a:srgbClr val="FFFFFF">
                        <a:alpha val="33725"/>
                      </a:srgbClr>
                    </a:gs>
                    <a:gs pos="100000">
                      <a:srgbClr val="FFFFFF">
                        <a:alpha val="33725"/>
                      </a:srgbClr>
                    </a:gs>
                  </a:gsLst>
                  <a:lin ang="150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6"/>
                <p:cNvSpPr txBox="1"/>
                <p:nvPr/>
              </p:nvSpPr>
              <p:spPr>
                <a:xfrm>
                  <a:off x="616568" y="2271884"/>
                  <a:ext cx="557043" cy="536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9" name="Google Shape;149;p6"/>
              <p:cNvSpPr txBox="1"/>
              <p:nvPr/>
            </p:nvSpPr>
            <p:spPr>
              <a:xfrm>
                <a:off x="2787550" y="2922930"/>
                <a:ext cx="1704241" cy="735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</a:t>
                </a:r>
                <a:br>
                  <a:rPr b="1" i="0" lang="ko-KR" sz="1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1" i="0" lang="ko-KR" sz="1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내용 </a:t>
                </a:r>
                <a:endParaRPr/>
              </a:p>
            </p:txBody>
          </p:sp>
          <p:cxnSp>
            <p:nvCxnSpPr>
              <p:cNvPr id="150" name="Google Shape;150;p6"/>
              <p:cNvCxnSpPr/>
              <p:nvPr/>
            </p:nvCxnSpPr>
            <p:spPr>
              <a:xfrm>
                <a:off x="3535448" y="4123017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85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" name="Google Shape;151;p6"/>
              <p:cNvSpPr txBox="1"/>
              <p:nvPr/>
            </p:nvSpPr>
            <p:spPr>
              <a:xfrm>
                <a:off x="2576367" y="3658515"/>
                <a:ext cx="2122200" cy="29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메인 페이지: 상단 네비게이션 바, 사이드바, 썸네일 카드 리스트 UI 구현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상세 페이지: 영상 클릭 시 URL 파라미터로 해당 영상 상세 페이지 이동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유튜브 iframe 영상 삽입 기능 구현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댓글 등록, 좋아요/싫어요, 반응형 재생목록 등 인터랙션 기능 구현</a:t>
                </a:r>
                <a:b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2" name="Google Shape;152;p6"/>
            <p:cNvGrpSpPr/>
            <p:nvPr/>
          </p:nvGrpSpPr>
          <p:grpSpPr>
            <a:xfrm>
              <a:off x="4786043" y="2213620"/>
              <a:ext cx="2124575" cy="3832181"/>
              <a:chOff x="5064272" y="2344962"/>
              <a:chExt cx="2124575" cy="3832181"/>
            </a:xfrm>
          </p:grpSpPr>
          <p:grpSp>
            <p:nvGrpSpPr>
              <p:cNvPr id="153" name="Google Shape;153;p6"/>
              <p:cNvGrpSpPr/>
              <p:nvPr/>
            </p:nvGrpSpPr>
            <p:grpSpPr>
              <a:xfrm>
                <a:off x="5066540" y="2567441"/>
                <a:ext cx="2122307" cy="3609702"/>
                <a:chOff x="541891" y="2567441"/>
                <a:chExt cx="2122307" cy="3609702"/>
              </a:xfrm>
            </p:grpSpPr>
            <p:sp>
              <p:nvSpPr>
                <p:cNvPr id="154" name="Google Shape;154;p6"/>
                <p:cNvSpPr/>
                <p:nvPr/>
              </p:nvSpPr>
              <p:spPr>
                <a:xfrm>
                  <a:off x="541891" y="2567441"/>
                  <a:ext cx="2122307" cy="3609702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FCFDFE"/>
                </a:solidFill>
                <a:ln>
                  <a:noFill/>
                </a:ln>
                <a:effectLst>
                  <a:outerShdw blurRad="63500" sx="102000" rotWithShape="0" algn="ctr" sy="102000">
                    <a:srgbClr val="3378C8">
                      <a:alpha val="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6"/>
                <p:cNvSpPr/>
                <p:nvPr/>
              </p:nvSpPr>
              <p:spPr>
                <a:xfrm>
                  <a:off x="541891" y="6034088"/>
                  <a:ext cx="2122306" cy="143055"/>
                </a:xfrm>
                <a:prstGeom prst="rect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" name="Google Shape;156;p6"/>
              <p:cNvGrpSpPr/>
              <p:nvPr/>
            </p:nvGrpSpPr>
            <p:grpSpPr>
              <a:xfrm>
                <a:off x="5913116" y="2344962"/>
                <a:ext cx="418718" cy="380422"/>
                <a:chOff x="427587" y="2066948"/>
                <a:chExt cx="912263" cy="828829"/>
              </a:xfrm>
            </p:grpSpPr>
            <p:sp>
              <p:nvSpPr>
                <p:cNvPr id="157" name="Google Shape;157;p6"/>
                <p:cNvSpPr/>
                <p:nvPr/>
              </p:nvSpPr>
              <p:spPr>
                <a:xfrm>
                  <a:off x="450324" y="2128945"/>
                  <a:ext cx="889526" cy="766832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3378C8"/>
                </a:solidFill>
                <a:ln cap="flat" cmpd="sng" w="12700">
                  <a:solidFill>
                    <a:srgbClr val="3378C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6"/>
                <p:cNvSpPr/>
                <p:nvPr/>
              </p:nvSpPr>
              <p:spPr>
                <a:xfrm rot="4666750">
                  <a:off x="505813" y="2117833"/>
                  <a:ext cx="667576" cy="698546"/>
                </a:xfrm>
                <a:custGeom>
                  <a:rect b="b" l="l" r="r" t="t"/>
                  <a:pathLst>
                    <a:path extrusionOk="0" h="766419" w="751712">
                      <a:moveTo>
                        <a:pt x="0" y="497894"/>
                      </a:moveTo>
                      <a:lnTo>
                        <a:pt x="107134" y="3253"/>
                      </a:lnTo>
                      <a:lnTo>
                        <a:pt x="119855" y="0"/>
                      </a:lnTo>
                      <a:lnTo>
                        <a:pt x="751712" y="649798"/>
                      </a:lnTo>
                      <a:lnTo>
                        <a:pt x="749455" y="660217"/>
                      </a:lnTo>
                      <a:lnTo>
                        <a:pt x="334147" y="766419"/>
                      </a:lnTo>
                      <a:lnTo>
                        <a:pt x="0" y="4978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069C2">
                        <a:alpha val="13725"/>
                      </a:srgbClr>
                    </a:gs>
                    <a:gs pos="69000">
                      <a:srgbClr val="FFFFFF">
                        <a:alpha val="2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50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6"/>
                <p:cNvSpPr txBox="1"/>
                <p:nvPr/>
              </p:nvSpPr>
              <p:spPr>
                <a:xfrm>
                  <a:off x="616568" y="2271884"/>
                  <a:ext cx="557043" cy="536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0" name="Google Shape;160;p6"/>
              <p:cNvSpPr txBox="1"/>
              <p:nvPr/>
            </p:nvSpPr>
            <p:spPr>
              <a:xfrm>
                <a:off x="5275573" y="3060042"/>
                <a:ext cx="1704241" cy="675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활용 장비 및</a:t>
                </a:r>
                <a:b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재료</a:t>
                </a:r>
                <a:endParaRPr b="1" i="0" sz="18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" name="Google Shape;161;p6"/>
              <p:cNvSpPr txBox="1"/>
              <p:nvPr/>
            </p:nvSpPr>
            <p:spPr>
              <a:xfrm>
                <a:off x="5064272" y="4453027"/>
                <a:ext cx="21222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HTML/CSS/JS/Bootstrap 중심의 프론트엔드 개발</a:t>
                </a:r>
                <a:endParaRPr b="0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62" name="Google Shape;162;p6"/>
              <p:cNvCxnSpPr/>
              <p:nvPr/>
            </p:nvCxnSpPr>
            <p:spPr>
              <a:xfrm>
                <a:off x="6021203" y="4260129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3" name="Google Shape;163;p6"/>
            <p:cNvGrpSpPr/>
            <p:nvPr/>
          </p:nvGrpSpPr>
          <p:grpSpPr>
            <a:xfrm>
              <a:off x="9096986" y="2213620"/>
              <a:ext cx="2200092" cy="3832181"/>
              <a:chOff x="9553498" y="2344962"/>
              <a:chExt cx="2200092" cy="3832181"/>
            </a:xfrm>
          </p:grpSpPr>
          <p:grpSp>
            <p:nvGrpSpPr>
              <p:cNvPr id="164" name="Google Shape;164;p6"/>
              <p:cNvGrpSpPr/>
              <p:nvPr/>
            </p:nvGrpSpPr>
            <p:grpSpPr>
              <a:xfrm>
                <a:off x="9631283" y="2567441"/>
                <a:ext cx="2122307" cy="3609702"/>
                <a:chOff x="541891" y="2567441"/>
                <a:chExt cx="2122307" cy="3609702"/>
              </a:xfrm>
            </p:grpSpPr>
            <p:sp>
              <p:nvSpPr>
                <p:cNvPr id="165" name="Google Shape;165;p6"/>
                <p:cNvSpPr/>
                <p:nvPr/>
              </p:nvSpPr>
              <p:spPr>
                <a:xfrm>
                  <a:off x="541891" y="2567441"/>
                  <a:ext cx="2122307" cy="3609702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FCFDFE"/>
                </a:solidFill>
                <a:ln>
                  <a:noFill/>
                </a:ln>
                <a:effectLst>
                  <a:outerShdw blurRad="63500" sx="102000" rotWithShape="0" algn="ctr" sy="102000">
                    <a:srgbClr val="3378C8">
                      <a:alpha val="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6"/>
                <p:cNvSpPr/>
                <p:nvPr/>
              </p:nvSpPr>
              <p:spPr>
                <a:xfrm>
                  <a:off x="541891" y="6034088"/>
                  <a:ext cx="2122306" cy="143055"/>
                </a:xfrm>
                <a:prstGeom prst="rect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7" name="Google Shape;167;p6"/>
              <p:cNvGrpSpPr/>
              <p:nvPr/>
            </p:nvGrpSpPr>
            <p:grpSpPr>
              <a:xfrm>
                <a:off x="10477859" y="2344962"/>
                <a:ext cx="418718" cy="380422"/>
                <a:chOff x="427587" y="2066948"/>
                <a:chExt cx="912263" cy="828829"/>
              </a:xfrm>
            </p:grpSpPr>
            <p:sp>
              <p:nvSpPr>
                <p:cNvPr id="168" name="Google Shape;168;p6"/>
                <p:cNvSpPr/>
                <p:nvPr/>
              </p:nvSpPr>
              <p:spPr>
                <a:xfrm>
                  <a:off x="450324" y="2128945"/>
                  <a:ext cx="889526" cy="766832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3378C8"/>
                </a:solidFill>
                <a:ln cap="flat" cmpd="sng" w="12700">
                  <a:solidFill>
                    <a:srgbClr val="3378C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6"/>
                <p:cNvSpPr/>
                <p:nvPr/>
              </p:nvSpPr>
              <p:spPr>
                <a:xfrm rot="4666750">
                  <a:off x="505813" y="2117833"/>
                  <a:ext cx="667576" cy="698546"/>
                </a:xfrm>
                <a:custGeom>
                  <a:rect b="b" l="l" r="r" t="t"/>
                  <a:pathLst>
                    <a:path extrusionOk="0" h="766419" w="751712">
                      <a:moveTo>
                        <a:pt x="0" y="497894"/>
                      </a:moveTo>
                      <a:lnTo>
                        <a:pt x="107134" y="3253"/>
                      </a:lnTo>
                      <a:lnTo>
                        <a:pt x="119855" y="0"/>
                      </a:lnTo>
                      <a:lnTo>
                        <a:pt x="751712" y="649798"/>
                      </a:lnTo>
                      <a:lnTo>
                        <a:pt x="749455" y="660217"/>
                      </a:lnTo>
                      <a:lnTo>
                        <a:pt x="334147" y="766419"/>
                      </a:lnTo>
                      <a:lnTo>
                        <a:pt x="0" y="4978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069C2">
                        <a:alpha val="13725"/>
                      </a:srgbClr>
                    </a:gs>
                    <a:gs pos="69000">
                      <a:srgbClr val="FFFFFF">
                        <a:alpha val="2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50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6"/>
                <p:cNvSpPr txBox="1"/>
                <p:nvPr/>
              </p:nvSpPr>
              <p:spPr>
                <a:xfrm>
                  <a:off x="616568" y="2271884"/>
                  <a:ext cx="557043" cy="5364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1" name="Google Shape;171;p6"/>
              <p:cNvSpPr txBox="1"/>
              <p:nvPr/>
            </p:nvSpPr>
            <p:spPr>
              <a:xfrm>
                <a:off x="9833059" y="3060042"/>
                <a:ext cx="1704241" cy="675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활용방안 및</a:t>
                </a:r>
                <a:b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기대 효과</a:t>
                </a:r>
                <a:endParaRPr/>
              </a:p>
            </p:txBody>
          </p:sp>
          <p:sp>
            <p:nvSpPr>
              <p:cNvPr id="172" name="Google Shape;172;p6"/>
              <p:cNvSpPr txBox="1"/>
              <p:nvPr/>
            </p:nvSpPr>
            <p:spPr>
              <a:xfrm>
                <a:off x="9553498" y="4297515"/>
                <a:ext cx="2122200" cy="169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[활용 방안]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포트폴리오로 사용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[기대 효과]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실무에서 요구되는 웹 UI 구성 능력 향상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사용자 경험(UX)을 고려한 인터페이스 설계 역량 확보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73" name="Google Shape;173;p6"/>
              <p:cNvCxnSpPr/>
              <p:nvPr/>
            </p:nvCxnSpPr>
            <p:spPr>
              <a:xfrm>
                <a:off x="10583679" y="4260129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4" name="Google Shape;174;p6"/>
            <p:cNvGrpSpPr/>
            <p:nvPr/>
          </p:nvGrpSpPr>
          <p:grpSpPr>
            <a:xfrm>
              <a:off x="6974672" y="2213620"/>
              <a:ext cx="2129127" cy="3832181"/>
              <a:chOff x="6970105" y="2207850"/>
              <a:chExt cx="2129127" cy="3832181"/>
            </a:xfrm>
          </p:grpSpPr>
          <p:cxnSp>
            <p:nvCxnSpPr>
              <p:cNvPr id="175" name="Google Shape;175;p6"/>
              <p:cNvCxnSpPr/>
              <p:nvPr/>
            </p:nvCxnSpPr>
            <p:spPr>
              <a:xfrm>
                <a:off x="7912318" y="4123017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85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76" name="Google Shape;176;p6"/>
              <p:cNvGrpSpPr/>
              <p:nvPr/>
            </p:nvGrpSpPr>
            <p:grpSpPr>
              <a:xfrm>
                <a:off x="6970105" y="2207850"/>
                <a:ext cx="2122307" cy="3832181"/>
                <a:chOff x="7348911" y="2344962"/>
                <a:chExt cx="2122307" cy="3832181"/>
              </a:xfrm>
            </p:grpSpPr>
            <p:grpSp>
              <p:nvGrpSpPr>
                <p:cNvPr id="177" name="Google Shape;177;p6"/>
                <p:cNvGrpSpPr/>
                <p:nvPr/>
              </p:nvGrpSpPr>
              <p:grpSpPr>
                <a:xfrm>
                  <a:off x="7348911" y="2567441"/>
                  <a:ext cx="2122307" cy="3609702"/>
                  <a:chOff x="2815881" y="2567441"/>
                  <a:chExt cx="2122307" cy="3609702"/>
                </a:xfrm>
              </p:grpSpPr>
              <p:sp>
                <p:nvSpPr>
                  <p:cNvPr id="178" name="Google Shape;178;p6"/>
                  <p:cNvSpPr/>
                  <p:nvPr/>
                </p:nvSpPr>
                <p:spPr>
                  <a:xfrm>
                    <a:off x="2815881" y="2567441"/>
                    <a:ext cx="2122307" cy="3609702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rgbClr val="FFFEFB"/>
                  </a:solidFill>
                  <a:ln>
                    <a:noFill/>
                  </a:ln>
                  <a:effectLst>
                    <a:outerShdw blurRad="63500" sx="102000" rotWithShape="0" algn="ctr" sy="102000">
                      <a:srgbClr val="FFD85C">
                        <a:alpha val="20000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" name="Google Shape;179;p6"/>
                  <p:cNvSpPr/>
                  <p:nvPr/>
                </p:nvSpPr>
                <p:spPr>
                  <a:xfrm>
                    <a:off x="2815882" y="6034088"/>
                    <a:ext cx="2122306" cy="143055"/>
                  </a:xfrm>
                  <a:prstGeom prst="rect">
                    <a:avLst/>
                  </a:prstGeom>
                  <a:solidFill>
                    <a:srgbClr val="FFD85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80" name="Google Shape;180;p6"/>
                <p:cNvGrpSpPr/>
                <p:nvPr/>
              </p:nvGrpSpPr>
              <p:grpSpPr>
                <a:xfrm>
                  <a:off x="8192766" y="2344962"/>
                  <a:ext cx="418718" cy="380422"/>
                  <a:chOff x="427587" y="2066948"/>
                  <a:chExt cx="912263" cy="828829"/>
                </a:xfrm>
              </p:grpSpPr>
              <p:sp>
                <p:nvSpPr>
                  <p:cNvPr id="181" name="Google Shape;181;p6"/>
                  <p:cNvSpPr/>
                  <p:nvPr/>
                </p:nvSpPr>
                <p:spPr>
                  <a:xfrm>
                    <a:off x="450324" y="2128945"/>
                    <a:ext cx="889526" cy="766832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FFD85C"/>
                  </a:solidFill>
                  <a:ln cap="flat" cmpd="sng" w="12700">
                    <a:solidFill>
                      <a:srgbClr val="FFD85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Google Shape;182;p6"/>
                  <p:cNvSpPr/>
                  <p:nvPr/>
                </p:nvSpPr>
                <p:spPr>
                  <a:xfrm rot="4666750">
                    <a:off x="505813" y="2117833"/>
                    <a:ext cx="667576" cy="698546"/>
                  </a:xfrm>
                  <a:custGeom>
                    <a:rect b="b" l="l" r="r" t="t"/>
                    <a:pathLst>
                      <a:path extrusionOk="0" h="766419" w="751712">
                        <a:moveTo>
                          <a:pt x="0" y="497894"/>
                        </a:moveTo>
                        <a:lnTo>
                          <a:pt x="107134" y="3253"/>
                        </a:lnTo>
                        <a:lnTo>
                          <a:pt x="119855" y="0"/>
                        </a:lnTo>
                        <a:lnTo>
                          <a:pt x="751712" y="649798"/>
                        </a:lnTo>
                        <a:lnTo>
                          <a:pt x="749455" y="660217"/>
                        </a:lnTo>
                        <a:lnTo>
                          <a:pt x="334147" y="766419"/>
                        </a:lnTo>
                        <a:lnTo>
                          <a:pt x="0" y="49789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D85C">
                          <a:alpha val="38823"/>
                        </a:srgbClr>
                      </a:gs>
                      <a:gs pos="69000">
                        <a:srgbClr val="FFFFFF">
                          <a:alpha val="33725"/>
                        </a:srgbClr>
                      </a:gs>
                      <a:gs pos="100000">
                        <a:srgbClr val="FFFFFF">
                          <a:alpha val="33725"/>
                        </a:srgbClr>
                      </a:gs>
                    </a:gsLst>
                    <a:lin ang="150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3" name="Google Shape;183;p6"/>
                  <p:cNvSpPr txBox="1"/>
                  <p:nvPr/>
                </p:nvSpPr>
                <p:spPr>
                  <a:xfrm>
                    <a:off x="616568" y="2271884"/>
                    <a:ext cx="557043" cy="536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ko-KR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4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4" name="Google Shape;184;p6"/>
                <p:cNvSpPr txBox="1"/>
                <p:nvPr/>
              </p:nvSpPr>
              <p:spPr>
                <a:xfrm>
                  <a:off x="7557944" y="3060042"/>
                  <a:ext cx="1704241" cy="7355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ko-KR" sz="1900" u="none" cap="none" strike="noStrike">
                      <a:solidFill>
                        <a:srgbClr val="FFC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프로젝트</a:t>
                  </a:r>
                  <a:br>
                    <a:rPr b="1" i="0" lang="ko-KR" sz="1900" u="none" cap="none" strike="noStrike">
                      <a:solidFill>
                        <a:srgbClr val="FFC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</a:br>
                  <a:r>
                    <a:rPr b="1" i="0" lang="ko-KR" sz="1900" u="none" cap="none" strike="noStrike">
                      <a:solidFill>
                        <a:srgbClr val="FFC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구조</a:t>
                  </a:r>
                  <a:endParaRPr b="1" i="0" sz="1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5" name="Google Shape;185;p6"/>
              <p:cNvSpPr txBox="1"/>
              <p:nvPr/>
            </p:nvSpPr>
            <p:spPr>
              <a:xfrm>
                <a:off x="6977032" y="4170890"/>
                <a:ext cx="2122200" cy="88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영상 기반 웹 애플리케이션의 UI/UX와 사용자 인터랙션 기능 구현 역량 향상</a:t>
                </a:r>
                <a:endParaRPr b="0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86" name="Google Shape;186;p6"/>
              <p:cNvCxnSpPr/>
              <p:nvPr/>
            </p:nvCxnSpPr>
            <p:spPr>
              <a:xfrm>
                <a:off x="7924314" y="4123017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85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87" name="Google Shape;187;p6"/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아래 내용이 </a:t>
            </a:r>
            <a:r>
              <a:rPr b="1" i="0" lang="ko-KR" sz="1800" u="none" cap="none" strike="noStrike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반드시 포함</a:t>
            </a:r>
            <a:r>
              <a:rPr b="1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되도록 작성</a:t>
            </a: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한다.  </a:t>
            </a: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495297" y="1278042"/>
            <a:ext cx="101147" cy="113869"/>
          </a:xfrm>
          <a:custGeom>
            <a:rect b="b" l="l" r="r" t="t"/>
            <a:pathLst>
              <a:path extrusionOk="0" h="506845" w="450214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</a:ln>
          <a:effectLst>
            <a:outerShdw blurRad="50800" rotWithShape="0" algn="t" dir="5400000" dist="38100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190" name="Google Shape;190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6"/>
          <p:cNvPicPr preferRelativeResize="0"/>
          <p:nvPr/>
        </p:nvPicPr>
        <p:blipFill rotWithShape="1">
          <a:blip r:embed="rId10">
            <a:alphaModFix amt="27000"/>
          </a:blip>
          <a:srcRect b="0" l="0" r="0" t="0"/>
          <a:stretch/>
        </p:blipFill>
        <p:spPr>
          <a:xfrm flipH="1">
            <a:off x="-42395" y="1544681"/>
            <a:ext cx="12192000" cy="23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14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137" name="Google Shape;113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8" name="Google Shape;1138;p14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4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140" name="Google Shape;1140;p14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141" name="Google Shape;1141;p14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42" name="Google Shape;1142;p14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3" name="Google Shape;1143;p14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4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4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4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8" name="Google Shape;11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4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4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1" name="Google Shape;1151;p14"/>
          <p:cNvPicPr preferRelativeResize="0"/>
          <p:nvPr/>
        </p:nvPicPr>
        <p:blipFill rotWithShape="1">
          <a:blip r:embed="rId5">
            <a:alphaModFix/>
          </a:blip>
          <a:srcRect b="17803" l="0" r="0" t="0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14"/>
          <p:cNvGrpSpPr/>
          <p:nvPr/>
        </p:nvGrpSpPr>
        <p:grpSpPr>
          <a:xfrm>
            <a:off x="522577" y="1233867"/>
            <a:ext cx="10526159" cy="369332"/>
            <a:chOff x="541891" y="1430219"/>
            <a:chExt cx="10526159" cy="369332"/>
          </a:xfrm>
        </p:grpSpPr>
        <p:sp>
          <p:nvSpPr>
            <p:cNvPr id="1153" name="Google Shape;1153;p14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훈련생 발표 영상이 아닌 세부 기능 소개, 화면 구동 및 기능 동작 여부 시연영상으로 제작한다.</a:t>
              </a:r>
              <a:endPara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5" name="Google Shape;1155;p14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-19314" y="1720497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6" name="Google Shape;1156;p14"/>
          <p:cNvGrpSpPr/>
          <p:nvPr/>
        </p:nvGrpSpPr>
        <p:grpSpPr>
          <a:xfrm>
            <a:off x="867674" y="3227167"/>
            <a:ext cx="10576319" cy="2720718"/>
            <a:chOff x="912084" y="3423519"/>
            <a:chExt cx="10551909" cy="2720718"/>
          </a:xfrm>
        </p:grpSpPr>
        <p:grpSp>
          <p:nvGrpSpPr>
            <p:cNvPr id="1157" name="Google Shape;1157;p14"/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1158" name="Google Shape;1158;p14"/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rect b="b" l="l" r="r" t="t"/>
                <a:pathLst>
                  <a:path extrusionOk="0" h="488280" w="419805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rect b="b" l="l" r="r" t="t"/>
                <a:pathLst>
                  <a:path extrusionOk="0" h="1213444" w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0" name="Google Shape;1160;p14"/>
            <p:cNvGrpSpPr/>
            <p:nvPr/>
          </p:nvGrpSpPr>
          <p:grpSpPr>
            <a:xfrm>
              <a:off x="912084" y="5964402"/>
              <a:ext cx="8282388" cy="165888"/>
              <a:chOff x="912084" y="5964402"/>
              <a:chExt cx="8282388" cy="165888"/>
            </a:xfrm>
          </p:grpSpPr>
          <p:sp>
            <p:nvSpPr>
              <p:cNvPr id="1161" name="Google Shape;1161;p14"/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rect b="b" l="l" r="r" t="t"/>
                <a:pathLst>
                  <a:path extrusionOk="0" h="152771" w="128993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rect b="b" l="l" r="r" t="t"/>
                <a:pathLst>
                  <a:path extrusionOk="0" h="152771" w="130944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rect b="b" l="l" r="r" t="t"/>
                <a:pathLst>
                  <a:path extrusionOk="0" h="165888" w="2764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rect b="b" l="l" r="r" t="t"/>
                <a:pathLst>
                  <a:path extrusionOk="0" h="35328" w="446977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65" name="Google Shape;1165;p14"/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1166" name="Google Shape;1166;p14"/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rect b="b" l="l" r="r" t="t"/>
                  <a:pathLst>
                    <a:path extrusionOk="0" h="35328" w="3012106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69803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" name="Google Shape;1167;p14"/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rect b="b" l="l" r="r" t="t"/>
                  <a:pathLst>
                    <a:path extrusionOk="0" h="35328" w="476161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29803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68" name="Google Shape;1168;p14"/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rect b="b" l="l" r="r" t="t"/>
                <a:pathLst>
                  <a:path extrusionOk="0" h="79381" w="79380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69" name="Google Shape;1169;p14"/>
              <p:cNvGrpSpPr/>
              <p:nvPr/>
            </p:nvGrpSpPr>
            <p:grpSpPr>
              <a:xfrm>
                <a:off x="8547047" y="5992327"/>
                <a:ext cx="647425" cy="101806"/>
                <a:chOff x="5477907" y="5945239"/>
                <a:chExt cx="647425" cy="101806"/>
              </a:xfrm>
            </p:grpSpPr>
            <p:sp>
              <p:nvSpPr>
                <p:cNvPr id="1170" name="Google Shape;1170;p14"/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rect b="b" l="l" r="r" t="t"/>
                  <a:pathLst>
                    <a:path extrusionOk="0" h="94357" w="61916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1" name="Google Shape;1171;p14"/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rect b="b" l="l" r="r" t="t"/>
                  <a:pathLst>
                    <a:path extrusionOk="0" h="67123" w="16696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2" name="Google Shape;1172;p14"/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rect b="b" l="l" r="r" t="t"/>
                  <a:pathLst>
                    <a:path extrusionOk="0" h="91269" w="30474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3" name="Google Shape;1173;p14"/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rect b="b" l="l" r="r" t="t"/>
                  <a:pathLst>
                    <a:path extrusionOk="0" h="94357" w="61916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4" name="Google Shape;1174;p14"/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rect b="b" l="l" r="r" t="t"/>
                  <a:pathLst>
                    <a:path extrusionOk="0" h="101806" w="48722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5" name="Google Shape;1175;p14"/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rect b="b" l="l" r="r" t="t"/>
                  <a:pathLst>
                    <a:path extrusionOk="0" h="92805" w="5827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6" name="Google Shape;1176;p14"/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rect b="b" l="l" r="r" t="t"/>
                  <a:pathLst>
                    <a:path extrusionOk="0" h="67123" w="16696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7" name="Google Shape;1177;p14"/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rect b="b" l="l" r="r" t="t"/>
                  <a:pathLst>
                    <a:path extrusionOk="0" h="94372" w="57016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14"/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rect b="b" l="l" r="r" t="t"/>
                  <a:pathLst>
                    <a:path extrusionOk="0" h="94357" w="61916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79" name="Google Shape;1179;p14"/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1180" name="Google Shape;1180;p14"/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rect b="b" l="l" r="r" t="t"/>
                <a:pathLst>
                  <a:path extrusionOk="0" h="36925" w="491583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rect b="b" l="l" r="r" t="t"/>
                <a:pathLst>
                  <a:path extrusionOk="0" h="36864" w="124447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rect b="b" l="l" r="r" t="t"/>
                <a:pathLst>
                  <a:path extrusionOk="0" h="61440" w="4608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rect b="b" l="l" r="r" t="t"/>
                <a:pathLst>
                  <a:path extrusionOk="0" h="164444" w="46080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rect b="b" l="l" r="r" t="t"/>
                <a:pathLst>
                  <a:path extrusionOk="0" h="168776" w="7088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85" name="Google Shape;1185;p14"/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</p:grpSpPr>
            <p:sp>
              <p:nvSpPr>
                <p:cNvPr id="1186" name="Google Shape;1186;p14"/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rect b="b" l="l" r="r" t="t"/>
                  <a:pathLst>
                    <a:path extrusionOk="0" h="76784" w="28707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14"/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rect b="b" l="l" r="r" t="t"/>
                  <a:pathLst>
                    <a:path extrusionOk="0" h="10122" w="353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88" name="Google Shape;1188;p14"/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rect b="b" l="l" r="r" t="t"/>
                <a:pathLst>
                  <a:path extrusionOk="0" h="89963" w="91177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rect b="b" l="l" r="r" t="t"/>
                <a:pathLst>
                  <a:path extrusionOk="0" h="91423" w="89979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rect b="b" l="l" r="r" t="t"/>
                <a:pathLst>
                  <a:path extrusionOk="0" h="197115" w="197084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rect b="b" l="l" r="r" t="t"/>
                <a:pathLst>
                  <a:path extrusionOk="0" h="79381" w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2" name="Google Shape;1192;p14"/>
          <p:cNvGrpSpPr/>
          <p:nvPr/>
        </p:nvGrpSpPr>
        <p:grpSpPr>
          <a:xfrm>
            <a:off x="10647835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1193" name="Google Shape;1193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4" name="Google Shape;1194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5" name="Google Shape;1195;p14"/>
          <p:cNvSpPr txBox="1"/>
          <p:nvPr/>
        </p:nvSpPr>
        <p:spPr>
          <a:xfrm>
            <a:off x="8176701" y="1329935"/>
            <a:ext cx="34477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b="1" i="0" lang="ko-KR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결과 제시 ⑤ 시연 동영상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6" name="Google Shape;1196;p14" title="2팀 _ [ESTSOFT]백엔드 개발자 양성과정 12회차_손산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800" y="1766150"/>
            <a:ext cx="11161901" cy="47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g372f89d0037_0_3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203" name="Google Shape;1203;g372f89d0037_0_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4" name="Google Shape;1204;g372f89d0037_0_3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372f89d0037_0_3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206" name="Google Shape;1206;g372f89d0037_0_3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207" name="Google Shape;1207;g372f89d0037_0_3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08" name="Google Shape;1208;g372f89d0037_0_3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09" name="Google Shape;1209;g372f89d0037_0_3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g372f89d0037_0_3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g372f89d0037_0_3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g372f89d0037_0_3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g372f89d0037_0_3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4" name="Google Shape;1214;g372f89d0037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g372f89d0037_0_3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372f89d0037_0_3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7" name="Google Shape;1217;g372f89d0037_0_3"/>
          <p:cNvPicPr preferRelativeResize="0"/>
          <p:nvPr/>
        </p:nvPicPr>
        <p:blipFill rotWithShape="1">
          <a:blip r:embed="rId5">
            <a:alphaModFix/>
          </a:blip>
          <a:srcRect b="17803" l="0" r="0" t="0"/>
          <a:stretch/>
        </p:blipFill>
        <p:spPr>
          <a:xfrm rot="5400000">
            <a:off x="-520928" y="2344187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8" name="Google Shape;1218;g372f89d0037_0_3"/>
          <p:cNvGrpSpPr/>
          <p:nvPr/>
        </p:nvGrpSpPr>
        <p:grpSpPr>
          <a:xfrm>
            <a:off x="522577" y="1233867"/>
            <a:ext cx="10526224" cy="307800"/>
            <a:chOff x="541891" y="1430219"/>
            <a:chExt cx="10526224" cy="307800"/>
          </a:xfrm>
        </p:grpSpPr>
        <p:sp>
          <p:nvSpPr>
            <p:cNvPr id="1219" name="Google Shape;1219;g372f89d0037_0_3"/>
            <p:cNvSpPr txBox="1"/>
            <p:nvPr/>
          </p:nvSpPr>
          <p:spPr>
            <a:xfrm>
              <a:off x="743615" y="1430219"/>
              <a:ext cx="10324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훈련생 발표 영상이 아닌 세부 기능 소개, 화면 구동 및 기능 동작 여부 시연영상으로 제작한다.</a:t>
              </a:r>
              <a:endPara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372f89d0037_0_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1" name="Google Shape;1221;g372f89d0037_0_3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-19314" y="1720497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g372f89d0037_0_3"/>
          <p:cNvGrpSpPr/>
          <p:nvPr/>
        </p:nvGrpSpPr>
        <p:grpSpPr>
          <a:xfrm>
            <a:off x="867662" y="3227167"/>
            <a:ext cx="10576178" cy="2720718"/>
            <a:chOff x="912084" y="3423519"/>
            <a:chExt cx="10551909" cy="2720718"/>
          </a:xfrm>
        </p:grpSpPr>
        <p:grpSp>
          <p:nvGrpSpPr>
            <p:cNvPr id="1223" name="Google Shape;1223;g372f89d0037_0_3"/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1224" name="Google Shape;1224;g372f89d0037_0_3"/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rect b="b" l="l" r="r" t="t"/>
                <a:pathLst>
                  <a:path extrusionOk="0" h="488280" w="419805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g372f89d0037_0_3"/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rect b="b" l="l" r="r" t="t"/>
                <a:pathLst>
                  <a:path extrusionOk="0" h="1213444" w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6" name="Google Shape;1226;g372f89d0037_0_3"/>
            <p:cNvGrpSpPr/>
            <p:nvPr/>
          </p:nvGrpSpPr>
          <p:grpSpPr>
            <a:xfrm>
              <a:off x="912084" y="5964402"/>
              <a:ext cx="8282388" cy="165888"/>
              <a:chOff x="912084" y="5964402"/>
              <a:chExt cx="8282388" cy="165888"/>
            </a:xfrm>
          </p:grpSpPr>
          <p:sp>
            <p:nvSpPr>
              <p:cNvPr id="1227" name="Google Shape;1227;g372f89d0037_0_3"/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rect b="b" l="l" r="r" t="t"/>
                <a:pathLst>
                  <a:path extrusionOk="0" h="152771" w="128993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g372f89d0037_0_3"/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rect b="b" l="l" r="r" t="t"/>
                <a:pathLst>
                  <a:path extrusionOk="0" h="152771" w="130944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g372f89d0037_0_3"/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rect b="b" l="l" r="r" t="t"/>
                <a:pathLst>
                  <a:path extrusionOk="0" h="165888" w="2764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g372f89d0037_0_3"/>
              <p:cNvSpPr/>
              <p:nvPr/>
            </p:nvSpPr>
            <p:spPr>
              <a:xfrm>
                <a:off x="1709109" y="6021815"/>
                <a:ext cx="446977" cy="45750"/>
              </a:xfrm>
              <a:custGeom>
                <a:rect b="b" l="l" r="r" t="t"/>
                <a:pathLst>
                  <a:path extrusionOk="0" h="35328" w="446977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1" name="Google Shape;1231;g372f89d0037_0_3"/>
              <p:cNvGrpSpPr/>
              <p:nvPr/>
            </p:nvGrpSpPr>
            <p:grpSpPr>
              <a:xfrm>
                <a:off x="2156101" y="6021640"/>
                <a:ext cx="6043423" cy="45718"/>
                <a:chOff x="1875637" y="5980291"/>
                <a:chExt cx="3488267" cy="35328"/>
              </a:xfrm>
            </p:grpSpPr>
            <p:sp>
              <p:nvSpPr>
                <p:cNvPr id="1232" name="Google Shape;1232;g372f89d0037_0_3"/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rect b="b" l="l" r="r" t="t"/>
                  <a:pathLst>
                    <a:path extrusionOk="0" h="35328" w="3012106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6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g372f89d0037_0_3"/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rect b="b" l="l" r="r" t="t"/>
                  <a:pathLst>
                    <a:path extrusionOk="0" h="35328" w="476161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2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34" name="Google Shape;1234;g372f89d0037_0_3"/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rect b="b" l="l" r="r" t="t"/>
                <a:pathLst>
                  <a:path extrusionOk="0" h="79381" w="79380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5" name="Google Shape;1235;g372f89d0037_0_3"/>
              <p:cNvGrpSpPr/>
              <p:nvPr/>
            </p:nvGrpSpPr>
            <p:grpSpPr>
              <a:xfrm>
                <a:off x="8547047" y="5992327"/>
                <a:ext cx="647425" cy="101806"/>
                <a:chOff x="5477907" y="5945239"/>
                <a:chExt cx="647425" cy="101806"/>
              </a:xfrm>
            </p:grpSpPr>
            <p:sp>
              <p:nvSpPr>
                <p:cNvPr id="1236" name="Google Shape;1236;g372f89d0037_0_3"/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rect b="b" l="l" r="r" t="t"/>
                  <a:pathLst>
                    <a:path extrusionOk="0" h="94357" w="61916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g372f89d0037_0_3"/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rect b="b" l="l" r="r" t="t"/>
                  <a:pathLst>
                    <a:path extrusionOk="0" h="67123" w="16696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8" name="Google Shape;1238;g372f89d0037_0_3"/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rect b="b" l="l" r="r" t="t"/>
                  <a:pathLst>
                    <a:path extrusionOk="0" h="91269" w="30474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9" name="Google Shape;1239;g372f89d0037_0_3"/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rect b="b" l="l" r="r" t="t"/>
                  <a:pathLst>
                    <a:path extrusionOk="0" h="94357" w="61916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0" name="Google Shape;1240;g372f89d0037_0_3"/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rect b="b" l="l" r="r" t="t"/>
                  <a:pathLst>
                    <a:path extrusionOk="0" h="101806" w="48722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1" name="Google Shape;1241;g372f89d0037_0_3"/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rect b="b" l="l" r="r" t="t"/>
                  <a:pathLst>
                    <a:path extrusionOk="0" h="92805" w="5827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2" name="Google Shape;1242;g372f89d0037_0_3"/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rect b="b" l="l" r="r" t="t"/>
                  <a:pathLst>
                    <a:path extrusionOk="0" h="67123" w="16696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3" name="Google Shape;1243;g372f89d0037_0_3"/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rect b="b" l="l" r="r" t="t"/>
                  <a:pathLst>
                    <a:path extrusionOk="0" h="94372" w="57016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4" name="Google Shape;1244;g372f89d0037_0_3"/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rect b="b" l="l" r="r" t="t"/>
                  <a:pathLst>
                    <a:path extrusionOk="0" h="94357" w="61916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45" name="Google Shape;1245;g372f89d0037_0_3"/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1246" name="Google Shape;1246;g372f89d0037_0_3"/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rect b="b" l="l" r="r" t="t"/>
                <a:pathLst>
                  <a:path extrusionOk="0" h="36925" w="491583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g372f89d0037_0_3"/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rect b="b" l="l" r="r" t="t"/>
                <a:pathLst>
                  <a:path extrusionOk="0" h="36864" w="124447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g372f89d0037_0_3"/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rect b="b" l="l" r="r" t="t"/>
                <a:pathLst>
                  <a:path extrusionOk="0" h="61440" w="4608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g372f89d0037_0_3"/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rect b="b" l="l" r="r" t="t"/>
                <a:pathLst>
                  <a:path extrusionOk="0" h="164444" w="46080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g372f89d0037_0_3"/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rect b="b" l="l" r="r" t="t"/>
                <a:pathLst>
                  <a:path extrusionOk="0" h="168776" w="7088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1" name="Google Shape;1251;g372f89d0037_0_3"/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</p:grpSpPr>
            <p:sp>
              <p:nvSpPr>
                <p:cNvPr id="1252" name="Google Shape;1252;g372f89d0037_0_3"/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rect b="b" l="l" r="r" t="t"/>
                  <a:pathLst>
                    <a:path extrusionOk="0" h="76784" w="28707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3" name="Google Shape;1253;g372f89d0037_0_3"/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rect b="b" l="l" r="r" t="t"/>
                  <a:pathLst>
                    <a:path extrusionOk="0" h="10122" w="353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54" name="Google Shape;1254;g372f89d0037_0_3"/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rect b="b" l="l" r="r" t="t"/>
                <a:pathLst>
                  <a:path extrusionOk="0" h="89963" w="91177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g372f89d0037_0_3"/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rect b="b" l="l" r="r" t="t"/>
                <a:pathLst>
                  <a:path extrusionOk="0" h="91423" w="89979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g372f89d0037_0_3"/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rect b="b" l="l" r="r" t="t"/>
                <a:pathLst>
                  <a:path extrusionOk="0" h="197115" w="197084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g372f89d0037_0_3"/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rect b="b" l="l" r="r" t="t"/>
                <a:pathLst>
                  <a:path extrusionOk="0" h="79381" w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58" name="Google Shape;1258;g372f89d0037_0_3"/>
          <p:cNvGrpSpPr/>
          <p:nvPr/>
        </p:nvGrpSpPr>
        <p:grpSpPr>
          <a:xfrm>
            <a:off x="10647872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1259" name="Google Shape;1259;g372f89d0037_0_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g372f89d0037_0_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1" name="Google Shape;1261;g372f89d0037_0_3"/>
          <p:cNvSpPr txBox="1"/>
          <p:nvPr/>
        </p:nvSpPr>
        <p:spPr>
          <a:xfrm>
            <a:off x="8176701" y="1329935"/>
            <a:ext cx="344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b="1" i="0" lang="ko-KR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결과 제시 ⑤ 시연 동영상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2" name="Google Shape;1262;g372f89d0037_0_3" title="2팀 _ [ESTSOFT]백엔드 개발자 양성과정 12회차_02_손산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025" y="1748675"/>
            <a:ext cx="11053325" cy="47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269" name="Google Shape;126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0" name="Google Shape;1270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자체 평가 의견</a:t>
              </a:r>
              <a:endParaRPr b="1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2" name="Google Shape;1272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273" name="Google Shape;1273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74" name="Google Shape;1274;p15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5" name="Google Shape;1275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5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5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5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0" name="Google Shape;12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5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15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3" name="Google Shape;1283;p15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1284" name="Google Shape;1284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6" name="Google Shape;1286;p15"/>
          <p:cNvPicPr preferRelativeResize="0"/>
          <p:nvPr/>
        </p:nvPicPr>
        <p:blipFill rotWithShape="1">
          <a:blip r:embed="rId7">
            <a:alphaModFix/>
          </a:blip>
          <a:srcRect b="17803" l="0" r="0" t="0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7" name="Google Shape;1287;p15"/>
          <p:cNvGrpSpPr/>
          <p:nvPr/>
        </p:nvGrpSpPr>
        <p:grpSpPr>
          <a:xfrm>
            <a:off x="497464" y="1221354"/>
            <a:ext cx="11108218" cy="646331"/>
            <a:chOff x="541891" y="1430219"/>
            <a:chExt cx="11108218" cy="646331"/>
          </a:xfrm>
        </p:grpSpPr>
        <p:sp>
          <p:nvSpPr>
            <p:cNvPr id="1288" name="Google Shape;1288;p15"/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프로젝트 결과물에 대한 프로젝트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기획 의도와의 부합 정도 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및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실무 활용 가능 정도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달성도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완성도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등</a:t>
              </a:r>
              <a:b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훈련생의 자체적인 평가 의견과 느낀</a:t>
              </a:r>
              <a:r>
                <a:rPr b="0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점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을 작성한다.</a:t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0" name="Google Shape;1290;p15"/>
          <p:cNvGrpSpPr/>
          <p:nvPr/>
        </p:nvGrpSpPr>
        <p:grpSpPr>
          <a:xfrm>
            <a:off x="497464" y="2199245"/>
            <a:ext cx="5363941" cy="1844714"/>
            <a:chOff x="541891" y="2408110"/>
            <a:chExt cx="5363941" cy="1844714"/>
          </a:xfrm>
        </p:grpSpPr>
        <p:sp>
          <p:nvSpPr>
            <p:cNvPr id="1291" name="Google Shape;1291;p15"/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5"/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5"/>
            <p:cNvSpPr txBox="1"/>
            <p:nvPr/>
          </p:nvSpPr>
          <p:spPr>
            <a:xfrm>
              <a:off x="767851" y="2535024"/>
              <a:ext cx="5052000" cy="17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rgbClr val="11151A"/>
                  </a:solidFill>
                </a:rPr>
                <a:t>사전 기획의 관점에서 </a:t>
              </a:r>
              <a:endParaRPr>
                <a:solidFill>
                  <a:srgbClr val="11151A"/>
                </a:solidFill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3378C8"/>
                  </a:solidFill>
                </a:rPr>
                <a:t>프로젝트 결과물에 대한 완성도 평가</a:t>
              </a:r>
              <a:r>
                <a:rPr lang="ko-KR" sz="1600">
                  <a:solidFill>
                    <a:srgbClr val="11151A"/>
                  </a:solidFill>
                </a:rPr>
                <a:t>(10점 만점)</a:t>
              </a:r>
              <a:endParaRPr sz="1200">
                <a:solidFill>
                  <a:srgbClr val="11151A"/>
                </a:solidFill>
              </a:endParaRPr>
            </a:p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전체적인 기획 의도에 부합되었으며, 기능 구현 및 디자인 측면에서도 상당한 완성도를 보였다고 평가합니다. </a:t>
              </a:r>
              <a:endParaRPr sz="1200">
                <a:solidFill>
                  <a:srgbClr val="11151A"/>
                </a:solidFill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51A"/>
                </a:solidFill>
              </a:endParaRPr>
            </a:p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Bootstrap을 활용하여 사용자 친화적인 UI/UX를 구현한 점도 긍정적으로 작용하였습니다.</a:t>
              </a:r>
              <a:endParaRPr b="0" i="0" sz="1200" u="none" cap="none" strike="noStrike">
                <a:solidFill>
                  <a:srgbClr val="11151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4" name="Google Shape;1294;p15"/>
          <p:cNvGrpSpPr/>
          <p:nvPr/>
        </p:nvGrpSpPr>
        <p:grpSpPr>
          <a:xfrm>
            <a:off x="497464" y="4282045"/>
            <a:ext cx="5363941" cy="1774688"/>
            <a:chOff x="541891" y="4490910"/>
            <a:chExt cx="5363941" cy="1774688"/>
          </a:xfrm>
        </p:grpSpPr>
        <p:sp>
          <p:nvSpPr>
            <p:cNvPr id="1295" name="Google Shape;1295;p15"/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5"/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5"/>
            <p:cNvSpPr txBox="1"/>
            <p:nvPr/>
          </p:nvSpPr>
          <p:spPr>
            <a:xfrm>
              <a:off x="912368" y="4584698"/>
              <a:ext cx="4623000" cy="16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rgbClr val="11151A"/>
                  </a:solidFill>
                </a:rPr>
                <a:t>프로젝트 결과물의 </a:t>
              </a:r>
              <a:endParaRPr>
                <a:solidFill>
                  <a:srgbClr val="11151A"/>
                </a:solidFill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chemeClr val="accent4"/>
                  </a:solidFill>
                </a:rPr>
                <a:t>추후 개선점이나 보완할 점</a:t>
              </a:r>
              <a:r>
                <a:rPr b="1" lang="ko-KR">
                  <a:solidFill>
                    <a:srgbClr val="FFD85C"/>
                  </a:solidFill>
                </a:rPr>
                <a:t> </a:t>
              </a:r>
              <a:r>
                <a:rPr lang="ko-KR">
                  <a:solidFill>
                    <a:srgbClr val="11151A"/>
                  </a:solidFill>
                </a:rPr>
                <a:t>등 내용 정리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ko-KR" sz="1200">
                  <a:solidFill>
                    <a:schemeClr val="dk1"/>
                  </a:solidFill>
                </a:rPr>
                <a:t>일부 코드 구조에 있어 리팩토링 여지가 있어, 향후 유지보수성과 가독성을 높이기 위한 개선이 필요함.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ko-KR" sz="1200">
                  <a:solidFill>
                    <a:schemeClr val="dk1"/>
                  </a:solidFill>
                </a:rPr>
                <a:t>기능 추가 (예: 검색 기능, 사용자 맞춤 추천 등)를 통해 실용성과 완성도 제고.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1298" name="Google Shape;1298;p15"/>
          <p:cNvGrpSpPr/>
          <p:nvPr/>
        </p:nvGrpSpPr>
        <p:grpSpPr>
          <a:xfrm>
            <a:off x="6124523" y="4166100"/>
            <a:ext cx="5591206" cy="2589000"/>
            <a:chOff x="6168950" y="4374965"/>
            <a:chExt cx="5591206" cy="2589000"/>
          </a:xfrm>
        </p:grpSpPr>
        <p:sp>
          <p:nvSpPr>
            <p:cNvPr id="1299" name="Google Shape;1299;p15"/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5"/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5"/>
            <p:cNvSpPr txBox="1"/>
            <p:nvPr/>
          </p:nvSpPr>
          <p:spPr>
            <a:xfrm>
              <a:off x="6168950" y="4374965"/>
              <a:ext cx="5481300" cy="25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1151A"/>
                </a:solidFill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rgbClr val="11151A"/>
                  </a:solidFill>
                </a:rPr>
                <a:t>프로젝트를 수행하면서 </a:t>
              </a:r>
              <a:r>
                <a:rPr b="1" lang="ko-KR">
                  <a:solidFill>
                    <a:srgbClr val="3378C8"/>
                  </a:solidFill>
                </a:rPr>
                <a:t>느낀 점이나 경험한 성과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ko-KR" sz="1200">
                  <a:solidFill>
                    <a:schemeClr val="dk1"/>
                  </a:solidFill>
                </a:rPr>
                <a:t>Bootstrap을 활용한 사용자 화면(UI/UX) 프론트엔드 개발은 보다 직관적이고 효율적인 방식으로 구현할 수 있었으며, 공수 시간을 절감하는 데에도 큰 도움이 되는 매우 실용적인 프레임워크라는 인상을 받았습니다.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ko-KR" sz="1200">
                  <a:solidFill>
                    <a:schemeClr val="dk1"/>
                  </a:solidFill>
                </a:rPr>
                <a:t>단순한 클론 개발을 넘어, 개인적으로 선호하는 영상이나 채널을 소개하고 클립을 저장하는 형태로 개인 취향이 반영된 큐레이션 중심의 웹사이트를 구성하고자 했습니다. 그 점에서 이 프로젝트는 단순한 구현을 넘어선 의미가 있었습니다.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51A"/>
                </a:solidFill>
              </a:endParaRPr>
            </a:p>
          </p:txBody>
        </p:sp>
      </p:grpSp>
      <p:grpSp>
        <p:nvGrpSpPr>
          <p:cNvPr id="1302" name="Google Shape;1302;p15"/>
          <p:cNvGrpSpPr/>
          <p:nvPr/>
        </p:nvGrpSpPr>
        <p:grpSpPr>
          <a:xfrm>
            <a:off x="6351788" y="2199245"/>
            <a:ext cx="5363941" cy="2091012"/>
            <a:chOff x="6396215" y="2408110"/>
            <a:chExt cx="5363941" cy="2091012"/>
          </a:xfrm>
        </p:grpSpPr>
        <p:sp>
          <p:nvSpPr>
            <p:cNvPr id="1303" name="Google Shape;1303;p15"/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5"/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5"/>
            <p:cNvSpPr txBox="1"/>
            <p:nvPr/>
          </p:nvSpPr>
          <p:spPr>
            <a:xfrm>
              <a:off x="6511835" y="2562922"/>
              <a:ext cx="4995600" cy="19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rgbClr val="11151A"/>
                  </a:solidFill>
                </a:rPr>
                <a:t>개인 또는 우리 팀이 </a:t>
              </a:r>
              <a:r>
                <a:rPr b="1" lang="ko-KR">
                  <a:solidFill>
                    <a:schemeClr val="accent4"/>
                  </a:solidFill>
                </a:rPr>
                <a:t>잘한 부분과 아쉬운 점</a:t>
              </a:r>
              <a:endParaRPr sz="1200">
                <a:solidFill>
                  <a:srgbClr val="11151A"/>
                </a:solidFill>
              </a:endParaRPr>
            </a:p>
            <a:p>
              <a:pPr indent="-304800" lvl="0" marL="45720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Bootstrap을 활용한 사용자 화면(UI/UX) 프론트엔드 개발을 보다 직관적이고 효율적인 방식으로 구현함.</a:t>
              </a:r>
              <a:br>
                <a:rPr lang="ko-KR" sz="1200">
                  <a:solidFill>
                    <a:srgbClr val="11151A"/>
                  </a:solidFill>
                </a:rPr>
              </a:br>
              <a:endParaRPr sz="1200">
                <a:solidFill>
                  <a:srgbClr val="11151A"/>
                </a:solidFill>
              </a:endParaRPr>
            </a:p>
            <a:p>
              <a:pPr indent="-304800" lvl="0" marL="45720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짧은 시간 내에 실무에서 활용 가능한 프레임워크를 익히고 적용함.</a:t>
              </a:r>
              <a:br>
                <a:rPr lang="ko-KR" sz="1200">
                  <a:solidFill>
                    <a:srgbClr val="11151A"/>
                  </a:solidFill>
                </a:rPr>
              </a:br>
              <a:endParaRPr sz="1200">
                <a:solidFill>
                  <a:srgbClr val="11151A"/>
                </a:solidFill>
              </a:endParaRPr>
            </a:p>
            <a:p>
              <a:pPr indent="-304800" lvl="0" marL="45720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개인 취향이 반영된 큐레이션 중심 웹사이트 구현을 통해 높은 만족도와 의미를 가짐.</a:t>
              </a:r>
              <a:endParaRPr sz="1200">
                <a:solidFill>
                  <a:srgbClr val="11151A"/>
                </a:solidFill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51A"/>
                </a:solidFill>
              </a:endParaRPr>
            </a:p>
          </p:txBody>
        </p:sp>
      </p:grpSp>
      <p:pic>
        <p:nvPicPr>
          <p:cNvPr id="1306" name="Google Shape;130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800000">
            <a:off x="333720" y="4118300"/>
            <a:ext cx="138413" cy="13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7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99" name="Google Shape;19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7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팀 구성 및 역할</a:t>
              </a:r>
              <a:endParaRPr/>
            </a:p>
          </p:txBody>
        </p:sp>
        <p:grpSp>
          <p:nvGrpSpPr>
            <p:cNvPr id="202" name="Google Shape;202;p7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03" name="Google Shape;203;p7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4" name="Google Shape;204;p7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5" name="Google Shape;205;p7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9" y="1868799"/>
            <a:ext cx="27717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2635" y="1603671"/>
            <a:ext cx="13906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7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216" name="Google Shape;216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7"/>
          <p:cNvGrpSpPr/>
          <p:nvPr/>
        </p:nvGrpSpPr>
        <p:grpSpPr>
          <a:xfrm>
            <a:off x="486896" y="1161362"/>
            <a:ext cx="10526159" cy="369332"/>
            <a:chOff x="541891" y="1430219"/>
            <a:chExt cx="10526159" cy="369332"/>
          </a:xfrm>
        </p:grpSpPr>
        <p:sp>
          <p:nvSpPr>
            <p:cNvPr id="219" name="Google Shape;219;p7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해당 프로젝트를 진행하면서 </a:t>
              </a:r>
              <a:r>
                <a:rPr b="1" i="0" lang="ko-KR" sz="18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훈련생 별로 주도적으로 참여한 부분을 중심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으로 작성한다.</a:t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394531" y="1755034"/>
            <a:ext cx="11218265" cy="378909"/>
            <a:chOff x="541891" y="2097591"/>
            <a:chExt cx="11218265" cy="378909"/>
          </a:xfrm>
        </p:grpSpPr>
        <p:sp>
          <p:nvSpPr>
            <p:cNvPr id="222" name="Google Shape;222;p7"/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>
                <a:gd fmla="val 16667" name="adj"/>
              </a:avLst>
            </a:prstGeom>
            <a:solidFill>
              <a:srgbClr val="3378C8"/>
            </a:solidFill>
            <a:ln>
              <a:noFill/>
            </a:ln>
            <a:effectLst>
              <a:outerShdw rotWithShape="0" algn="tl" dir="27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 프로젝트 운영 중 </a:t>
              </a:r>
              <a:r>
                <a:rPr b="1" i="0" lang="ko-KR" sz="1400" u="none" cap="none" strike="noStrike">
                  <a:solidFill>
                    <a:srgbClr val="FFFF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멘토</a:t>
              </a:r>
              <a:r>
                <a:rPr b="1" i="0" lang="ko-KR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 지원내역도 간략하게 작성 </a:t>
              </a:r>
              <a:endPara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24" name="Google Shape;224;p7"/>
          <p:cNvGraphicFramePr/>
          <p:nvPr/>
        </p:nvGraphicFramePr>
        <p:xfrm>
          <a:off x="177334" y="22312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{076176EE-5B72-4C25-90C9-51F05C171BDE}</a:tableStyleId>
              </a:tblPr>
              <a:tblGrid>
                <a:gridCol w="2244075"/>
                <a:gridCol w="1498600"/>
                <a:gridCol w="7475600"/>
              </a:tblGrid>
              <a:tr h="56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훈련생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 업무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손산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김O영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박O영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</a:t>
                      </a: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O웅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장O원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5" name="Google Shape;225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57259" y="5636030"/>
            <a:ext cx="109959" cy="10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45903" y="3845079"/>
            <a:ext cx="216867" cy="19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2700000">
            <a:off x="11485845" y="4571874"/>
            <a:ext cx="154011" cy="15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12">
            <a:alphaModFix amt="27000"/>
          </a:blip>
          <a:srcRect b="0" l="0" r="0" t="0"/>
          <a:stretch/>
        </p:blipFill>
        <p:spPr>
          <a:xfrm flipH="1">
            <a:off x="-42445" y="1517011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7"/>
          <p:cNvGrpSpPr/>
          <p:nvPr/>
        </p:nvGrpSpPr>
        <p:grpSpPr>
          <a:xfrm>
            <a:off x="4280682" y="2996835"/>
            <a:ext cx="2474633" cy="326773"/>
            <a:chOff x="4574186" y="3307598"/>
            <a:chExt cx="2474633" cy="326773"/>
          </a:xfrm>
        </p:grpSpPr>
        <p:grpSp>
          <p:nvGrpSpPr>
            <p:cNvPr id="231" name="Google Shape;231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32" name="Google Shape;232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33" name="Google Shape;233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5" name="Google Shape;235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36" name="Google Shape;236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7"/>
          <p:cNvGrpSpPr/>
          <p:nvPr/>
        </p:nvGrpSpPr>
        <p:grpSpPr>
          <a:xfrm>
            <a:off x="6982607" y="2996835"/>
            <a:ext cx="2474633" cy="326773"/>
            <a:chOff x="4574186" y="3307598"/>
            <a:chExt cx="2474633" cy="326773"/>
          </a:xfrm>
        </p:grpSpPr>
        <p:grpSp>
          <p:nvGrpSpPr>
            <p:cNvPr id="238" name="Google Shape;238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39" name="Google Shape;239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40" name="Google Shape;240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2" name="Google Shape;242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 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43" name="Google Shape;243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7"/>
          <p:cNvGrpSpPr/>
          <p:nvPr/>
        </p:nvGrpSpPr>
        <p:grpSpPr>
          <a:xfrm>
            <a:off x="4245907" y="4693317"/>
            <a:ext cx="2474633" cy="326773"/>
            <a:chOff x="4574186" y="3307598"/>
            <a:chExt cx="2474633" cy="326773"/>
          </a:xfrm>
        </p:grpSpPr>
        <p:grpSp>
          <p:nvGrpSpPr>
            <p:cNvPr id="245" name="Google Shape;245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46" name="Google Shape;246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47" name="Google Shape;247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9" name="Google Shape;249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50" name="Google Shape;250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7"/>
          <p:cNvGrpSpPr/>
          <p:nvPr/>
        </p:nvGrpSpPr>
        <p:grpSpPr>
          <a:xfrm>
            <a:off x="4254834" y="3845067"/>
            <a:ext cx="2474633" cy="326773"/>
            <a:chOff x="4574186" y="3307598"/>
            <a:chExt cx="2474633" cy="326773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53" name="Google Shape;253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54" name="Google Shape;254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6" name="Google Shape;256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57" name="Google Shape;257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7"/>
          <p:cNvGrpSpPr/>
          <p:nvPr/>
        </p:nvGrpSpPr>
        <p:grpSpPr>
          <a:xfrm>
            <a:off x="4256394" y="5340701"/>
            <a:ext cx="2474633" cy="326773"/>
            <a:chOff x="4574186" y="3307598"/>
            <a:chExt cx="2474633" cy="326773"/>
          </a:xfrm>
        </p:grpSpPr>
        <p:grpSp>
          <p:nvGrpSpPr>
            <p:cNvPr id="259" name="Google Shape;259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60" name="Google Shape;260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61" name="Google Shape;261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3" name="Google Shape;263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64" name="Google Shape;264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" name="Google Shape;265;p7"/>
          <p:cNvGrpSpPr/>
          <p:nvPr/>
        </p:nvGrpSpPr>
        <p:grpSpPr>
          <a:xfrm>
            <a:off x="4280682" y="6132842"/>
            <a:ext cx="2474633" cy="326773"/>
            <a:chOff x="4574186" y="3307598"/>
            <a:chExt cx="2474633" cy="326773"/>
          </a:xfrm>
        </p:grpSpPr>
        <p:grpSp>
          <p:nvGrpSpPr>
            <p:cNvPr id="266" name="Google Shape;266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67" name="Google Shape;267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68" name="Google Shape;268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0" name="Google Shape;270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71" name="Google Shape;271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7"/>
          <p:cNvGrpSpPr/>
          <p:nvPr/>
        </p:nvGrpSpPr>
        <p:grpSpPr>
          <a:xfrm>
            <a:off x="6986145" y="3845079"/>
            <a:ext cx="2456759" cy="326773"/>
            <a:chOff x="4574186" y="4369635"/>
            <a:chExt cx="2456759" cy="326773"/>
          </a:xfrm>
        </p:grpSpPr>
        <p:grpSp>
          <p:nvGrpSpPr>
            <p:cNvPr id="273" name="Google Shape;273;p7"/>
            <p:cNvGrpSpPr/>
            <p:nvPr/>
          </p:nvGrpSpPr>
          <p:grpSpPr>
            <a:xfrm>
              <a:off x="4574186" y="4369635"/>
              <a:ext cx="2456759" cy="326773"/>
              <a:chOff x="4665626" y="3307598"/>
              <a:chExt cx="2456759" cy="326773"/>
            </a:xfrm>
          </p:grpSpPr>
          <p:grpSp>
            <p:nvGrpSpPr>
              <p:cNvPr id="274" name="Google Shape;274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75" name="Google Shape;275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7" name="Google Shape;277;p7"/>
              <p:cNvSpPr txBox="1"/>
              <p:nvPr/>
            </p:nvSpPr>
            <p:spPr>
              <a:xfrm>
                <a:off x="5018659" y="3340188"/>
                <a:ext cx="197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78" name="Google Shape;278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Google Shape;279;p7"/>
          <p:cNvGrpSpPr/>
          <p:nvPr/>
        </p:nvGrpSpPr>
        <p:grpSpPr>
          <a:xfrm>
            <a:off x="6986145" y="4646104"/>
            <a:ext cx="2456759" cy="326773"/>
            <a:chOff x="4574186" y="4369635"/>
            <a:chExt cx="2456759" cy="326773"/>
          </a:xfrm>
        </p:grpSpPr>
        <p:grpSp>
          <p:nvGrpSpPr>
            <p:cNvPr id="280" name="Google Shape;280;p7"/>
            <p:cNvGrpSpPr/>
            <p:nvPr/>
          </p:nvGrpSpPr>
          <p:grpSpPr>
            <a:xfrm>
              <a:off x="4574186" y="4369635"/>
              <a:ext cx="2456759" cy="326773"/>
              <a:chOff x="4665626" y="3307598"/>
              <a:chExt cx="2456759" cy="326773"/>
            </a:xfrm>
          </p:grpSpPr>
          <p:grpSp>
            <p:nvGrpSpPr>
              <p:cNvPr id="281" name="Google Shape;281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82" name="Google Shape;282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4" name="Google Shape;284;p7"/>
              <p:cNvSpPr txBox="1"/>
              <p:nvPr/>
            </p:nvSpPr>
            <p:spPr>
              <a:xfrm>
                <a:off x="5018659" y="3340188"/>
                <a:ext cx="197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85" name="Google Shape;285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7"/>
          <p:cNvGrpSpPr/>
          <p:nvPr/>
        </p:nvGrpSpPr>
        <p:grpSpPr>
          <a:xfrm>
            <a:off x="6982036" y="5325013"/>
            <a:ext cx="2474633" cy="326773"/>
            <a:chOff x="4574186" y="5426910"/>
            <a:chExt cx="2474633" cy="326773"/>
          </a:xfrm>
        </p:grpSpPr>
        <p:grpSp>
          <p:nvGrpSpPr>
            <p:cNvPr id="287" name="Google Shape;287;p7"/>
            <p:cNvGrpSpPr/>
            <p:nvPr/>
          </p:nvGrpSpPr>
          <p:grpSpPr>
            <a:xfrm>
              <a:off x="4574186" y="5426910"/>
              <a:ext cx="2474633" cy="326773"/>
              <a:chOff x="4665626" y="3307598"/>
              <a:chExt cx="2474633" cy="326773"/>
            </a:xfrm>
          </p:grpSpPr>
          <p:grpSp>
            <p:nvGrpSpPr>
              <p:cNvPr id="288" name="Google Shape;288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89" name="Google Shape;289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1" name="Google Shape;291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92" name="Google Shape;292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7"/>
          <p:cNvGrpSpPr/>
          <p:nvPr/>
        </p:nvGrpSpPr>
        <p:grpSpPr>
          <a:xfrm>
            <a:off x="7001104" y="6153827"/>
            <a:ext cx="2456759" cy="326773"/>
            <a:chOff x="4574186" y="4369635"/>
            <a:chExt cx="2456759" cy="326773"/>
          </a:xfrm>
        </p:grpSpPr>
        <p:grpSp>
          <p:nvGrpSpPr>
            <p:cNvPr id="294" name="Google Shape;294;p7"/>
            <p:cNvGrpSpPr/>
            <p:nvPr/>
          </p:nvGrpSpPr>
          <p:grpSpPr>
            <a:xfrm>
              <a:off x="4574186" y="4369635"/>
              <a:ext cx="2456759" cy="326773"/>
              <a:chOff x="4665626" y="3307598"/>
              <a:chExt cx="2456759" cy="326773"/>
            </a:xfrm>
          </p:grpSpPr>
          <p:grpSp>
            <p:nvGrpSpPr>
              <p:cNvPr id="295" name="Google Shape;295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96" name="Google Shape;296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8" name="Google Shape;298;p7"/>
              <p:cNvSpPr txBox="1"/>
              <p:nvPr/>
            </p:nvSpPr>
            <p:spPr>
              <a:xfrm>
                <a:off x="5018659" y="3340188"/>
                <a:ext cx="197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99" name="Google Shape;299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8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306" name="Google Shape;30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8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 b="1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9" name="Google Shape;309;p8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310" name="Google Shape;310;p8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11" name="Google Shape;311;p8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2" name="Google Shape;312;p8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8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9" y="1868799"/>
            <a:ext cx="27717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2635" y="1603671"/>
            <a:ext cx="13906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323" name="Google Shape;323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8"/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700000">
            <a:off x="11485845" y="4571874"/>
            <a:ext cx="154011" cy="154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8"/>
          <p:cNvGrpSpPr/>
          <p:nvPr/>
        </p:nvGrpSpPr>
        <p:grpSpPr>
          <a:xfrm>
            <a:off x="497464" y="1182063"/>
            <a:ext cx="10526159" cy="369332"/>
            <a:chOff x="541891" y="1430219"/>
            <a:chExt cx="10526159" cy="369332"/>
          </a:xfrm>
        </p:grpSpPr>
        <p:sp>
          <p:nvSpPr>
            <p:cNvPr id="328" name="Google Shape;328;p8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프로젝트의 </a:t>
              </a: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사전 기획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과 </a:t>
              </a: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프로젝트 수행 및 완료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과정으로 나누어서 작성한다. </a:t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8"/>
          <p:cNvSpPr txBox="1"/>
          <p:nvPr/>
        </p:nvSpPr>
        <p:spPr>
          <a:xfrm>
            <a:off x="173498" y="1735667"/>
            <a:ext cx="9886629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절차를 도식화하여 제시하거나, 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더 효과적으로 전달하는 방법 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등이 있다면 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하여 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작성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가능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기획 단계에서 도출된 주제와 아이디어를 기반으로 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실제 프로젝트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수행한 세부적인 기간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활동 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내용 작성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1" name="Google Shape;331;p8"/>
          <p:cNvGraphicFramePr/>
          <p:nvPr/>
        </p:nvGraphicFramePr>
        <p:xfrm>
          <a:off x="231024" y="24584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{076176EE-5B72-4C25-90C9-51F05C171BDE}</a:tableStyleId>
              </a:tblPr>
              <a:tblGrid>
                <a:gridCol w="1494775"/>
                <a:gridCol w="2324100"/>
                <a:gridCol w="5153025"/>
                <a:gridCol w="2246375"/>
              </a:tblGrid>
              <a:tr h="38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활동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4705"/>
                      </a:srgb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기획</a:t>
                      </a:r>
                      <a:endParaRPr b="1" sz="12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선정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23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협약기업 데이터 협조</a:t>
                      </a:r>
                      <a:endParaRPr b="1" sz="12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전처리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82550" lvl="0" marL="17145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endParaRPr b="1" sz="12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29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31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팀별 중간보고 실시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구축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1(금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최적화, 오류 수정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개발기간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)(총 2주)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32" name="Google Shape;332;p8"/>
          <p:cNvGrpSpPr/>
          <p:nvPr/>
        </p:nvGrpSpPr>
        <p:grpSpPr>
          <a:xfrm>
            <a:off x="4280607" y="2934076"/>
            <a:ext cx="2474844" cy="326913"/>
            <a:chOff x="4574111" y="3307757"/>
            <a:chExt cx="2474844" cy="326913"/>
          </a:xfrm>
        </p:grpSpPr>
        <p:grpSp>
          <p:nvGrpSpPr>
            <p:cNvPr id="333" name="Google Shape;333;p8"/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334" name="Google Shape;334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35" name="Google Shape;335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7" name="Google Shape;337;p8"/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38" name="Google Shape;338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8"/>
          <p:cNvGrpSpPr/>
          <p:nvPr/>
        </p:nvGrpSpPr>
        <p:grpSpPr>
          <a:xfrm>
            <a:off x="7090233" y="2934076"/>
            <a:ext cx="1446165" cy="326913"/>
            <a:chOff x="7383737" y="3307757"/>
            <a:chExt cx="1446165" cy="326913"/>
          </a:xfrm>
        </p:grpSpPr>
        <p:grpSp>
          <p:nvGrpSpPr>
            <p:cNvPr id="340" name="Google Shape;340;p8"/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341" name="Google Shape;341;p8"/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342" name="Google Shape;342;p8"/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4" name="Google Shape;344;p8"/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기획안 작성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45" name="Google Shape;345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8"/>
          <p:cNvGrpSpPr/>
          <p:nvPr/>
        </p:nvGrpSpPr>
        <p:grpSpPr>
          <a:xfrm>
            <a:off x="4280607" y="3467476"/>
            <a:ext cx="2474845" cy="494096"/>
            <a:chOff x="4574111" y="3841157"/>
            <a:chExt cx="2474845" cy="494096"/>
          </a:xfrm>
        </p:grpSpPr>
        <p:grpSp>
          <p:nvGrpSpPr>
            <p:cNvPr id="347" name="Google Shape;347;p8"/>
            <p:cNvGrpSpPr/>
            <p:nvPr/>
          </p:nvGrpSpPr>
          <p:grpSpPr>
            <a:xfrm>
              <a:off x="4574111" y="3841157"/>
              <a:ext cx="2474845" cy="494096"/>
              <a:chOff x="4665551" y="3307757"/>
              <a:chExt cx="2474845" cy="494096"/>
            </a:xfrm>
          </p:grpSpPr>
          <p:grpSp>
            <p:nvGrpSpPr>
              <p:cNvPr id="348" name="Google Shape;348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49" name="Google Shape;349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1" name="Google Shape;351;p8"/>
              <p:cNvSpPr txBox="1"/>
              <p:nvPr/>
            </p:nvSpPr>
            <p:spPr>
              <a:xfrm>
                <a:off x="5018659" y="3340188"/>
                <a:ext cx="212173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필요 데이터  및 수집 절차 정의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52" name="Google Shape;352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8"/>
          <p:cNvGrpSpPr/>
          <p:nvPr/>
        </p:nvGrpSpPr>
        <p:grpSpPr>
          <a:xfrm>
            <a:off x="7090234" y="3467476"/>
            <a:ext cx="1716293" cy="326913"/>
            <a:chOff x="7383738" y="3841157"/>
            <a:chExt cx="1716293" cy="326913"/>
          </a:xfrm>
        </p:grpSpPr>
        <p:grpSp>
          <p:nvGrpSpPr>
            <p:cNvPr id="354" name="Google Shape;354;p8"/>
            <p:cNvGrpSpPr/>
            <p:nvPr/>
          </p:nvGrpSpPr>
          <p:grpSpPr>
            <a:xfrm>
              <a:off x="7383738" y="3841157"/>
              <a:ext cx="1716293" cy="326913"/>
              <a:chOff x="4665552" y="3307757"/>
              <a:chExt cx="1716293" cy="326913"/>
            </a:xfrm>
          </p:grpSpPr>
          <p:grpSp>
            <p:nvGrpSpPr>
              <p:cNvPr id="355" name="Google Shape;355;p8"/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356" name="Google Shape;356;p8"/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8" name="Google Shape;358;p8"/>
              <p:cNvSpPr txBox="1"/>
              <p:nvPr/>
            </p:nvSpPr>
            <p:spPr>
              <a:xfrm>
                <a:off x="5018659" y="3340188"/>
                <a:ext cx="136318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외부 </a:t>
                </a: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데이터</a:t>
                </a:r>
                <a:r>
                  <a:rPr b="0" i="0" lang="ko-KR" sz="12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수집</a:t>
                </a:r>
                <a:endParaRPr b="0" i="0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9" name="Google Shape;359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8"/>
          <p:cNvGrpSpPr/>
          <p:nvPr/>
        </p:nvGrpSpPr>
        <p:grpSpPr>
          <a:xfrm>
            <a:off x="4280607" y="3996113"/>
            <a:ext cx="2456768" cy="326913"/>
            <a:chOff x="4574111" y="4369794"/>
            <a:chExt cx="2456768" cy="326913"/>
          </a:xfrm>
        </p:grpSpPr>
        <p:grpSp>
          <p:nvGrpSpPr>
            <p:cNvPr id="361" name="Google Shape;361;p8"/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362" name="Google Shape;362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63" name="Google Shape;363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5" name="Google Shape;365;p8"/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데이터 정제 및 정규화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66" name="Google Shape;366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8"/>
          <p:cNvGrpSpPr/>
          <p:nvPr/>
        </p:nvGrpSpPr>
        <p:grpSpPr>
          <a:xfrm>
            <a:off x="4280607" y="4523163"/>
            <a:ext cx="2456768" cy="326913"/>
            <a:chOff x="4574111" y="4896844"/>
            <a:chExt cx="2456768" cy="326913"/>
          </a:xfrm>
        </p:grpSpPr>
        <p:grpSp>
          <p:nvGrpSpPr>
            <p:cNvPr id="368" name="Google Shape;368;p8"/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369" name="Google Shape;369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70" name="Google Shape;370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2" name="Google Shape;372;p8"/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모형 구현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73" name="Google Shape;373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" name="Google Shape;374;p8"/>
          <p:cNvGrpSpPr/>
          <p:nvPr/>
        </p:nvGrpSpPr>
        <p:grpSpPr>
          <a:xfrm>
            <a:off x="4280607" y="5053388"/>
            <a:ext cx="2474845" cy="326913"/>
            <a:chOff x="4574111" y="5427069"/>
            <a:chExt cx="2474845" cy="326913"/>
          </a:xfrm>
        </p:grpSpPr>
        <p:grpSp>
          <p:nvGrpSpPr>
            <p:cNvPr id="375" name="Google Shape;375;p8"/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376" name="Google Shape;376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77" name="Google Shape;377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9" name="Google Shape;379;p8"/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모바일 서비스 시스템 설계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80" name="Google Shape;380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8"/>
          <p:cNvGrpSpPr/>
          <p:nvPr/>
        </p:nvGrpSpPr>
        <p:grpSpPr>
          <a:xfrm>
            <a:off x="7090234" y="5053388"/>
            <a:ext cx="1936899" cy="326914"/>
            <a:chOff x="7383738" y="5427069"/>
            <a:chExt cx="1936899" cy="326914"/>
          </a:xfrm>
        </p:grpSpPr>
        <p:grpSp>
          <p:nvGrpSpPr>
            <p:cNvPr id="382" name="Google Shape;382;p8"/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383" name="Google Shape;383;p8"/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384" name="Google Shape;384;p8"/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6" name="Google Shape;386;p8"/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모바일 플랫폼 구현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87" name="Google Shape;387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8"/>
          <p:cNvPicPr preferRelativeResize="0"/>
          <p:nvPr/>
        </p:nvPicPr>
        <p:blipFill rotWithShape="1">
          <a:blip r:embed="rId11">
            <a:alphaModFix amt="27000"/>
          </a:blip>
          <a:srcRect b="0" l="0" r="0" t="0"/>
          <a:stretch/>
        </p:blipFill>
        <p:spPr>
          <a:xfrm flipH="1">
            <a:off x="0" y="1546702"/>
            <a:ext cx="12192000" cy="23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9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395" name="Google Shape;395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9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9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398" name="Google Shape;398;p9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399" name="Google Shape;399;p9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00" name="Google Shape;400;p9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1" name="Google Shape;401;p9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9" y="1868799"/>
            <a:ext cx="27717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9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9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9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2635" y="1603671"/>
            <a:ext cx="13906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9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9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412" name="Google Shape;412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9"/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700000">
            <a:off x="11485845" y="4571874"/>
            <a:ext cx="154011" cy="15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9"/>
          <p:cNvPicPr preferRelativeResize="0"/>
          <p:nvPr/>
        </p:nvPicPr>
        <p:blipFill rotWithShape="1">
          <a:blip r:embed="rId10">
            <a:alphaModFix amt="27000"/>
          </a:blip>
          <a:srcRect b="0" l="0" r="0" t="0"/>
          <a:stretch/>
        </p:blipFill>
        <p:spPr>
          <a:xfrm flipH="1">
            <a:off x="-44427" y="1794237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9"/>
          <p:cNvGrpSpPr/>
          <p:nvPr/>
        </p:nvGrpSpPr>
        <p:grpSpPr>
          <a:xfrm>
            <a:off x="497464" y="1307607"/>
            <a:ext cx="10526159" cy="369332"/>
            <a:chOff x="541891" y="1430219"/>
            <a:chExt cx="10526159" cy="369332"/>
          </a:xfrm>
        </p:grpSpPr>
        <p:sp>
          <p:nvSpPr>
            <p:cNvPr id="418" name="Google Shape;418;p9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결과물이 도출된 과정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을 세부적으로 작성한다. </a:t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470953" y="1974979"/>
            <a:ext cx="11410478" cy="378909"/>
            <a:chOff x="541891" y="2097591"/>
            <a:chExt cx="11410478" cy="378909"/>
          </a:xfrm>
        </p:grpSpPr>
        <p:sp>
          <p:nvSpPr>
            <p:cNvPr id="421" name="Google Shape;421;p9"/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>
                <a:gd fmla="val 16667" name="adj"/>
              </a:avLst>
            </a:prstGeom>
            <a:solidFill>
              <a:srgbClr val="3378C8"/>
            </a:solidFill>
            <a:ln>
              <a:noFill/>
            </a:ln>
            <a:effectLst>
              <a:outerShdw rotWithShape="0" algn="tl" dir="27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9"/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이어지는 예시는 하나의 사례 제공을 위해서 간단하게 제시한 것이므로 </a:t>
              </a:r>
              <a:r>
                <a:rPr b="1" i="0" lang="ko-KR" sz="1400" u="none" cap="none" strike="noStrike">
                  <a:solidFill>
                    <a:srgbClr val="FFD85C"/>
                  </a:solidFill>
                  <a:latin typeface="Arial"/>
                  <a:ea typeface="Arial"/>
                  <a:cs typeface="Arial"/>
                  <a:sym typeface="Arial"/>
                </a:rPr>
                <a:t>프로젝트 성격에 따라 보다 자세하게 작성</a:t>
              </a:r>
              <a:endParaRPr b="1" i="0" sz="1400" u="none" cap="none" strike="noStrike">
                <a:solidFill>
                  <a:srgbClr val="FFD8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3" name="Google Shape;423;p9"/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424" name="Google Shape;424;p9"/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9"/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3378C8"/>
                    </a:solidFill>
                    <a:latin typeface="Arial"/>
                    <a:ea typeface="Arial"/>
                    <a:cs typeface="Arial"/>
                    <a:sym typeface="Arial"/>
                  </a:rPr>
                  <a:t>!</a:t>
                </a:r>
                <a:endParaRPr b="1" i="0" sz="12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6" name="Google Shape;426;p9"/>
          <p:cNvSpPr/>
          <p:nvPr/>
        </p:nvSpPr>
        <p:spPr>
          <a:xfrm>
            <a:off x="2191138" y="2898329"/>
            <a:ext cx="290767" cy="2827409"/>
          </a:xfrm>
          <a:prstGeom prst="leftBrace">
            <a:avLst>
              <a:gd fmla="val 63525" name="adj1"/>
              <a:gd fmla="val 8173" name="adj2"/>
            </a:avLst>
          </a:prstGeom>
          <a:noFill/>
          <a:ln cap="rnd" cmpd="sng" w="15875">
            <a:solidFill>
              <a:srgbClr val="BFBFBF">
                <a:alpha val="86666"/>
              </a:srgb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9"/>
          <p:cNvSpPr txBox="1"/>
          <p:nvPr/>
        </p:nvSpPr>
        <p:spPr>
          <a:xfrm>
            <a:off x="469280" y="2765834"/>
            <a:ext cx="1738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b="1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수행 경과</a:t>
            </a:r>
            <a:endParaRPr/>
          </a:p>
        </p:txBody>
      </p:sp>
      <p:grpSp>
        <p:nvGrpSpPr>
          <p:cNvPr id="428" name="Google Shape;428;p9"/>
          <p:cNvGrpSpPr/>
          <p:nvPr/>
        </p:nvGrpSpPr>
        <p:grpSpPr>
          <a:xfrm>
            <a:off x="2583752" y="3538388"/>
            <a:ext cx="9221628" cy="673099"/>
            <a:chOff x="2654691" y="3661000"/>
            <a:chExt cx="9221628" cy="673099"/>
          </a:xfrm>
        </p:grpSpPr>
        <p:sp>
          <p:nvSpPr>
            <p:cNvPr id="429" name="Google Shape;429;p9"/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76200" rotWithShape="0" algn="ctr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9"/>
            <p:cNvGrpSpPr/>
            <p:nvPr/>
          </p:nvGrpSpPr>
          <p:grpSpPr>
            <a:xfrm>
              <a:off x="2654691" y="3784081"/>
              <a:ext cx="418718" cy="380422"/>
              <a:chOff x="427587" y="2066948"/>
              <a:chExt cx="912263" cy="828829"/>
            </a:xfrm>
          </p:grpSpPr>
          <p:sp>
            <p:nvSpPr>
              <p:cNvPr id="431" name="Google Shape;431;p9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9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9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" name="Google Shape;434;p9"/>
            <p:cNvSpPr txBox="1"/>
            <p:nvPr/>
          </p:nvSpPr>
          <p:spPr>
            <a:xfrm>
              <a:off x="3276219" y="3839506"/>
              <a:ext cx="86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과정이 잘 드러날 수 있도록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가공 과정부터 활용까지 전체적인 프로세스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를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단계별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로 작성</a:t>
              </a:r>
              <a:endParaRPr/>
            </a:p>
          </p:txBody>
        </p:sp>
      </p:grpSp>
      <p:grpSp>
        <p:nvGrpSpPr>
          <p:cNvPr id="435" name="Google Shape;435;p9"/>
          <p:cNvGrpSpPr/>
          <p:nvPr/>
        </p:nvGrpSpPr>
        <p:grpSpPr>
          <a:xfrm>
            <a:off x="2583752" y="4475310"/>
            <a:ext cx="9105466" cy="673099"/>
            <a:chOff x="2654691" y="4597922"/>
            <a:chExt cx="9105466" cy="673099"/>
          </a:xfrm>
        </p:grpSpPr>
        <p:sp>
          <p:nvSpPr>
            <p:cNvPr id="436" name="Google Shape;436;p9"/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76200" rotWithShape="0" algn="ctr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9"/>
            <p:cNvGrpSpPr/>
            <p:nvPr/>
          </p:nvGrpSpPr>
          <p:grpSpPr>
            <a:xfrm>
              <a:off x="2654691" y="4720664"/>
              <a:ext cx="418718" cy="380422"/>
              <a:chOff x="427587" y="2066948"/>
              <a:chExt cx="912263" cy="828829"/>
            </a:xfrm>
          </p:grpSpPr>
          <p:sp>
            <p:nvSpPr>
              <p:cNvPr id="438" name="Google Shape;438;p9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9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9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1" name="Google Shape;441;p9"/>
            <p:cNvSpPr txBox="1"/>
            <p:nvPr/>
          </p:nvSpPr>
          <p:spPr>
            <a:xfrm>
              <a:off x="3276220" y="4709456"/>
              <a:ext cx="81765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과정에서의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피드백 내용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과 그것을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적용(보완 등)한 내용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이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포함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되도록 작성</a:t>
              </a:r>
              <a:endParaRPr/>
            </a:p>
          </p:txBody>
        </p:sp>
      </p:grpSp>
      <p:pic>
        <p:nvPicPr>
          <p:cNvPr id="442" name="Google Shape;442;p9"/>
          <p:cNvPicPr preferRelativeResize="0"/>
          <p:nvPr/>
        </p:nvPicPr>
        <p:blipFill rotWithShape="1">
          <a:blip r:embed="rId11">
            <a:alphaModFix/>
          </a:blip>
          <a:srcRect b="17803" l="0" r="0" t="0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9"/>
          <p:cNvGrpSpPr/>
          <p:nvPr/>
        </p:nvGrpSpPr>
        <p:grpSpPr>
          <a:xfrm>
            <a:off x="213278" y="4154561"/>
            <a:ext cx="1918012" cy="1755963"/>
            <a:chOff x="257705" y="4277173"/>
            <a:chExt cx="1918012" cy="1755963"/>
          </a:xfrm>
        </p:grpSpPr>
        <p:pic>
          <p:nvPicPr>
            <p:cNvPr id="444" name="Google Shape;444;p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57705" y="4277173"/>
              <a:ext cx="142074" cy="14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Google Shape;447;p9"/>
          <p:cNvGrpSpPr/>
          <p:nvPr/>
        </p:nvGrpSpPr>
        <p:grpSpPr>
          <a:xfrm>
            <a:off x="2584034" y="5412232"/>
            <a:ext cx="9105328" cy="673200"/>
            <a:chOff x="2654973" y="5534844"/>
            <a:chExt cx="9105328" cy="673200"/>
          </a:xfrm>
        </p:grpSpPr>
        <p:sp>
          <p:nvSpPr>
            <p:cNvPr id="448" name="Google Shape;448;p9"/>
            <p:cNvSpPr/>
            <p:nvPr/>
          </p:nvSpPr>
          <p:spPr>
            <a:xfrm>
              <a:off x="2857501" y="5534844"/>
              <a:ext cx="8902800" cy="673200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76200" rotWithShape="0" algn="ctr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p9"/>
            <p:cNvGrpSpPr/>
            <p:nvPr/>
          </p:nvGrpSpPr>
          <p:grpSpPr>
            <a:xfrm>
              <a:off x="2654973" y="5657274"/>
              <a:ext cx="418440" cy="380418"/>
              <a:chOff x="428190" y="2066948"/>
              <a:chExt cx="911634" cy="828797"/>
            </a:xfrm>
          </p:grpSpPr>
          <p:sp>
            <p:nvSpPr>
              <p:cNvPr id="450" name="Google Shape;450;p9"/>
              <p:cNvSpPr/>
              <p:nvPr/>
            </p:nvSpPr>
            <p:spPr>
              <a:xfrm>
                <a:off x="450324" y="2128945"/>
                <a:ext cx="889500" cy="766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 rot="4668228">
                <a:off x="506135" y="2117828"/>
                <a:ext cx="667168" cy="69788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9"/>
              <p:cNvSpPr txBox="1"/>
              <p:nvPr/>
            </p:nvSpPr>
            <p:spPr>
              <a:xfrm>
                <a:off x="616568" y="2271884"/>
                <a:ext cx="557100" cy="53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3" name="Google Shape;453;p9"/>
            <p:cNvSpPr txBox="1"/>
            <p:nvPr/>
          </p:nvSpPr>
          <p:spPr>
            <a:xfrm>
              <a:off x="3276220" y="5601324"/>
              <a:ext cx="695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프로젝트 수행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결과물을 잘 드러낼 수 있는 자료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를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 첨부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하여 작성</a:t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3369468" y="5904505"/>
              <a:ext cx="1098900" cy="198900"/>
            </a:xfrm>
            <a:prstGeom prst="roundRect">
              <a:avLst>
                <a:gd fmla="val 16667" name="adj"/>
              </a:avLst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첨부 자료 예시</a:t>
              </a:r>
              <a:endParaRPr/>
            </a:p>
          </p:txBody>
        </p:sp>
        <p:sp>
          <p:nvSpPr>
            <p:cNvPr id="455" name="Google Shape;455;p9"/>
            <p:cNvSpPr txBox="1"/>
            <p:nvPr/>
          </p:nvSpPr>
          <p:spPr>
            <a:xfrm>
              <a:off x="4468338" y="5805874"/>
              <a:ext cx="71505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결과물 사진, 시연 영상, 구동 화면 등 프로젝트의 우수성이 드러날 수 있는 자료</a:t>
              </a:r>
              <a:endParaRPr b="0" i="0" sz="1200" u="none" cap="none" strike="noStrike">
                <a:solidFill>
                  <a:srgbClr val="11151A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6" name="Google Shape;456;p9"/>
          <p:cNvGrpSpPr/>
          <p:nvPr/>
        </p:nvGrpSpPr>
        <p:grpSpPr>
          <a:xfrm>
            <a:off x="2584034" y="2601466"/>
            <a:ext cx="9105328" cy="673200"/>
            <a:chOff x="2654973" y="2724078"/>
            <a:chExt cx="9105328" cy="673200"/>
          </a:xfrm>
        </p:grpSpPr>
        <p:sp>
          <p:nvSpPr>
            <p:cNvPr id="457" name="Google Shape;457;p9"/>
            <p:cNvSpPr/>
            <p:nvPr/>
          </p:nvSpPr>
          <p:spPr>
            <a:xfrm>
              <a:off x="2857501" y="2724078"/>
              <a:ext cx="8902800" cy="673200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76200" rotWithShape="0" algn="ctr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9"/>
            <p:cNvSpPr txBox="1"/>
            <p:nvPr/>
          </p:nvSpPr>
          <p:spPr>
            <a:xfrm>
              <a:off x="3276220" y="2787639"/>
              <a:ext cx="834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결과를 서술하는 과정에서는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활용된 기술 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및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구현 방법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핵심기능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구현 결과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* 등을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상세히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 작성</a:t>
              </a:r>
              <a:endParaRPr b="0" i="0" sz="1400" u="none" cap="none" strike="noStrike">
                <a:solidFill>
                  <a:srgbClr val="11151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9"/>
            <p:cNvSpPr txBox="1"/>
            <p:nvPr/>
          </p:nvSpPr>
          <p:spPr>
            <a:xfrm>
              <a:off x="3871410" y="2985852"/>
              <a:ext cx="32952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빅데이터 직종의 경우 정확도 등</a:t>
              </a:r>
              <a:endParaRPr b="0" i="0" sz="1200" u="none" cap="none" strike="noStrike">
                <a:solidFill>
                  <a:srgbClr val="11151A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0" name="Google Shape;460;p9"/>
            <p:cNvGrpSpPr/>
            <p:nvPr/>
          </p:nvGrpSpPr>
          <p:grpSpPr>
            <a:xfrm>
              <a:off x="2654973" y="2847525"/>
              <a:ext cx="418440" cy="416559"/>
              <a:chOff x="428190" y="2066948"/>
              <a:chExt cx="911634" cy="907536"/>
            </a:xfrm>
          </p:grpSpPr>
          <p:sp>
            <p:nvSpPr>
              <p:cNvPr id="461" name="Google Shape;461;p9"/>
              <p:cNvSpPr/>
              <p:nvPr/>
            </p:nvSpPr>
            <p:spPr>
              <a:xfrm>
                <a:off x="450324" y="2128945"/>
                <a:ext cx="889500" cy="766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9"/>
              <p:cNvSpPr/>
              <p:nvPr/>
            </p:nvSpPr>
            <p:spPr>
              <a:xfrm rot="4668228">
                <a:off x="506135" y="2117828"/>
                <a:ext cx="667168" cy="69788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9"/>
              <p:cNvSpPr txBox="1"/>
              <p:nvPr/>
            </p:nvSpPr>
            <p:spPr>
              <a:xfrm>
                <a:off x="616568" y="2271884"/>
                <a:ext cx="557100" cy="70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" name="Google Shape;464;p9"/>
            <p:cNvSpPr/>
            <p:nvPr/>
          </p:nvSpPr>
          <p:spPr>
            <a:xfrm>
              <a:off x="3369468" y="3094630"/>
              <a:ext cx="501900" cy="198900"/>
            </a:xfrm>
            <a:prstGeom prst="roundRect">
              <a:avLst>
                <a:gd fmla="val 16667" name="adj"/>
              </a:avLst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</a:t>
              </a:r>
              <a:r>
                <a:rPr b="1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</a:t>
              </a:r>
              <a:endPara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0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474" name="Google Shape;474;p10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475" name="Google Shape;475;p10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76" name="Google Shape;476;p10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7" name="Google Shape;477;p10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10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486" name="Google Shape;486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" name="Google Shape;488;p10"/>
          <p:cNvGrpSpPr/>
          <p:nvPr/>
        </p:nvGrpSpPr>
        <p:grpSpPr>
          <a:xfrm>
            <a:off x="497463" y="1204753"/>
            <a:ext cx="10526224" cy="430800"/>
            <a:chOff x="541891" y="1430219"/>
            <a:chExt cx="10526224" cy="430800"/>
          </a:xfrm>
        </p:grpSpPr>
        <p:sp>
          <p:nvSpPr>
            <p:cNvPr id="489" name="Google Shape;489;p10"/>
            <p:cNvSpPr txBox="1"/>
            <p:nvPr/>
          </p:nvSpPr>
          <p:spPr>
            <a:xfrm>
              <a:off x="743615" y="1430219"/>
              <a:ext cx="10324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11151A"/>
                  </a:solidFill>
                </a:rPr>
                <a:t>1️⃣ 활용된 기술 및 구현 방법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10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10"/>
          <p:cNvSpPr txBox="1"/>
          <p:nvPr/>
        </p:nvSpPr>
        <p:spPr>
          <a:xfrm>
            <a:off x="861325" y="1789450"/>
            <a:ext cx="100014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⎷ 활용 기술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HTML, CSS, JavaScript, Bootstrap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⎷ 핵심 구현 기능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페이지에 썸네일 영상 카드 8개 이상 배치 및 호버 애니메이션 적용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네비게이션 바 / 사이드바 / 검색창 / 사용자 아이콘 UI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클릭 시 video.html?videoId= 형태의 URL 파라미터 기반 상세 페이지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페이지에 YouTube iframe 영상 임베드, 제목/설명/채널 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작성 기능, 좋아요/싫어요 버튼 활성화 상태 변경 등 인터랙션 기능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GitHub를 활용하여 형상 관리 진행</a:t>
            </a:r>
            <a:b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g372ea32fb7d_0_233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499" name="Google Shape;499;g372ea32fb7d_0_2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g372ea32fb7d_0_233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372ea32fb7d_0_233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502" name="Google Shape;502;g372ea32fb7d_0_233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503" name="Google Shape;503;g372ea32fb7d_0_233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4" name="Google Shape;504;g372ea32fb7d_0_233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5" name="Google Shape;505;g372ea32fb7d_0_233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372ea32fb7d_0_233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72ea32fb7d_0_233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372ea32fb7d_0_233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372ea32fb7d_0_233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372ea32fb7d_0_233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372ea32fb7d_0_233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g372ea32fb7d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g372ea32fb7d_0_233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514" name="Google Shape;514;g372ea32fb7d_0_2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g372ea32fb7d_0_2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" name="Google Shape;516;g372ea32fb7d_0_233"/>
          <p:cNvGrpSpPr/>
          <p:nvPr/>
        </p:nvGrpSpPr>
        <p:grpSpPr>
          <a:xfrm>
            <a:off x="497463" y="1204753"/>
            <a:ext cx="10526224" cy="430800"/>
            <a:chOff x="541891" y="1430219"/>
            <a:chExt cx="10526224" cy="430800"/>
          </a:xfrm>
        </p:grpSpPr>
        <p:sp>
          <p:nvSpPr>
            <p:cNvPr id="517" name="Google Shape;517;g372ea32fb7d_0_233"/>
            <p:cNvSpPr txBox="1"/>
            <p:nvPr/>
          </p:nvSpPr>
          <p:spPr>
            <a:xfrm>
              <a:off x="743615" y="1430219"/>
              <a:ext cx="10324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11151A"/>
                  </a:solidFill>
                </a:rPr>
                <a:t>2️⃣ 전체 수행 과정 요약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372ea32fb7d_0_23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g372ea32fb7d_0_233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g372ea32fb7d_0_233"/>
          <p:cNvSpPr txBox="1"/>
          <p:nvPr/>
        </p:nvSpPr>
        <p:spPr>
          <a:xfrm>
            <a:off x="861325" y="1789450"/>
            <a:ext cx="100014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1단계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프로젝트 기획 및 UI/UX 설계, 페이지 레이아웃 구성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2단계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HTML/CSS로 프론트 기본 틀 제작, Bootstrap으로 반응형 보완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3단계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JavaScript 활용하여 페이지 간 연결 및 인터랙션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코드 정리, 결과물 배포 및 최종 발표 준비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g372ea32fb7d_0_266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527" name="Google Shape;527;g372ea32fb7d_0_2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g372ea32fb7d_0_266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372ea32fb7d_0_266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530" name="Google Shape;530;g372ea32fb7d_0_266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531" name="Google Shape;531;g372ea32fb7d_0_266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32" name="Google Shape;532;g372ea32fb7d_0_266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3" name="Google Shape;533;g372ea32fb7d_0_266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372ea32fb7d_0_266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372ea32fb7d_0_266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372ea32fb7d_0_266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372ea32fb7d_0_266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372ea32fb7d_0_266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372ea32fb7d_0_266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g372ea32fb7d_0_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g372ea32fb7d_0_266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542" name="Google Shape;542;g372ea32fb7d_0_2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g372ea32fb7d_0_2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" name="Google Shape;544;g372ea32fb7d_0_266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545" name="Google Shape;545;g372ea32fb7d_0_266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3️⃣ 피드백 및 적용</a:t>
              </a:r>
              <a:endParaRPr b="1" i="0" sz="22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546" name="Google Shape;546;g372ea32fb7d_0_26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g372ea32fb7d_0_266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372ea32fb7d_0_266"/>
          <p:cNvSpPr txBox="1"/>
          <p:nvPr/>
        </p:nvSpPr>
        <p:spPr>
          <a:xfrm>
            <a:off x="861325" y="1789450"/>
            <a:ext cx="10001400" cy="4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구성에 대해 "실제 YouTube와 유사한 구조를 갖추는 것이 바람직하다"는 피드백을 반영하여, 사이드바 디자인을 개선하고, 댓글 입력 등 사용자 인터랙션 영역을 보다 간결하고 직관적으로 조정하였습니다.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버튼의 기능이 직관적으로 전달되지 않는다는 의견에 따라, hover 시 색상 변화, 클릭 시 활성 상태 유지 등의 시각적 피드백을 추가하여 사용자 경험을 향상시켰습니다.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과정 중, 좋아요 및 싫어요 버튼 클릭 시 값이 비정상적으로 +100씩 증가하는 현상을 확인하였고, 해당 부분을 분석 후 1회 클릭당 1씩 증가하도록 로직을 수정 및 안정화하였습니다.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해결이나 성능 개선이 이루어진 부분은 상황 설명, 개선 과정, 결과 등을 캡처 이미지와 함께 문서화하여 기록하였습니다.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est1526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0x010100BC705FAE2E5DE6448A9E0656EFB92063</vt:lpwstr>
  </property>
  <property fmtid="{D5CDD505-2E9C-101B-9397-08002B2CF9AE}" pid="3" name="MediaServiceImageTags">
    <vt:lpwstr/>
  </property>
</Properties>
</file>